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3"/>
  </p:notesMasterIdLst>
  <p:sldIdLst>
    <p:sldId id="256" r:id="rId5"/>
    <p:sldId id="257" r:id="rId6"/>
    <p:sldId id="258" r:id="rId7"/>
    <p:sldId id="297" r:id="rId8"/>
    <p:sldId id="298" r:id="rId9"/>
    <p:sldId id="299" r:id="rId10"/>
    <p:sldId id="304" r:id="rId11"/>
    <p:sldId id="300" r:id="rId12"/>
    <p:sldId id="301" r:id="rId13"/>
    <p:sldId id="303" r:id="rId14"/>
    <p:sldId id="281" r:id="rId15"/>
    <p:sldId id="284" r:id="rId16"/>
    <p:sldId id="307" r:id="rId17"/>
    <p:sldId id="308" r:id="rId18"/>
    <p:sldId id="306" r:id="rId19"/>
    <p:sldId id="305" r:id="rId20"/>
    <p:sldId id="282" r:id="rId21"/>
    <p:sldId id="309" r:id="rId22"/>
    <p:sldId id="310" r:id="rId23"/>
    <p:sldId id="311" r:id="rId24"/>
    <p:sldId id="286" r:id="rId25"/>
    <p:sldId id="312" r:id="rId26"/>
    <p:sldId id="290" r:id="rId27"/>
    <p:sldId id="293" r:id="rId28"/>
    <p:sldId id="315" r:id="rId29"/>
    <p:sldId id="313" r:id="rId30"/>
    <p:sldId id="314" r:id="rId31"/>
    <p:sldId id="267" r:id="rId32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141"/>
    <a:srgbClr val="1F1F1F"/>
    <a:srgbClr val="E73A1C"/>
    <a:srgbClr val="ABABAB"/>
    <a:srgbClr val="868686"/>
    <a:srgbClr val="626262"/>
    <a:srgbClr val="2A2A2A"/>
    <a:srgbClr val="5A5A5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3353"/>
  </p:normalViewPr>
  <p:slideViewPr>
    <p:cSldViewPr snapToGrid="0" snapToObjects="1">
      <p:cViewPr>
        <p:scale>
          <a:sx n="98" d="100"/>
          <a:sy n="98" d="100"/>
        </p:scale>
        <p:origin x="1040" y="376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A60A4-BF96-CF41-A1B3-E3F3623CC63B}" type="datetimeFigureOut">
              <a:rPr kumimoji="1" lang="zh-CN" altLang="en-US" smtClean="0"/>
              <a:pPr/>
              <a:t>2020/1/13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B2C51-1261-5B47-A110-4904E1A866A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26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4" Type="http://schemas.openxmlformats.org/officeDocument/2006/relationships/tags" Target="../tags/tag44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4" Type="http://schemas.openxmlformats.org/officeDocument/2006/relationships/tags" Target="../tags/tag48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" Type="http://schemas.openxmlformats.org/officeDocument/2006/relationships/tags" Target="../tags/tag45.xml"/><Relationship Id="rId2" Type="http://schemas.openxmlformats.org/officeDocument/2006/relationships/tags" Target="../tags/tag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tags" Target="../tags/tag65.xml"/><Relationship Id="rId12" Type="http://schemas.openxmlformats.org/officeDocument/2006/relationships/tags" Target="../tags/tag66.xml"/><Relationship Id="rId13" Type="http://schemas.openxmlformats.org/officeDocument/2006/relationships/tags" Target="../tags/tag67.xml"/><Relationship Id="rId14" Type="http://schemas.openxmlformats.org/officeDocument/2006/relationships/tags" Target="../tags/tag68.xml"/><Relationship Id="rId15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2" Type="http://schemas.openxmlformats.org/officeDocument/2006/relationships/tags" Target="../tags/tag56.xml"/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tags" Target="../tags/tag59.xml"/><Relationship Id="rId6" Type="http://schemas.openxmlformats.org/officeDocument/2006/relationships/tags" Target="../tags/tag60.xml"/><Relationship Id="rId7" Type="http://schemas.openxmlformats.org/officeDocument/2006/relationships/tags" Target="../tags/tag61.xml"/><Relationship Id="rId8" Type="http://schemas.openxmlformats.org/officeDocument/2006/relationships/tags" Target="../tags/tag62.xml"/><Relationship Id="rId9" Type="http://schemas.openxmlformats.org/officeDocument/2006/relationships/tags" Target="../tags/tag63.xml"/><Relationship Id="rId10" Type="http://schemas.openxmlformats.org/officeDocument/2006/relationships/tags" Target="../tags/tag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tags" Target="../tags/tag74.xml"/><Relationship Id="rId3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4" Type="http://schemas.openxmlformats.org/officeDocument/2006/relationships/tags" Target="../tags/tag78.xml"/><Relationship Id="rId5" Type="http://schemas.openxmlformats.org/officeDocument/2006/relationships/tags" Target="../tags/tag79.xml"/><Relationship Id="rId6" Type="http://schemas.openxmlformats.org/officeDocument/2006/relationships/tags" Target="../tags/tag80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1" Type="http://schemas.openxmlformats.org/officeDocument/2006/relationships/tags" Target="../tags/tag75.xml"/><Relationship Id="rId2" Type="http://schemas.openxmlformats.org/officeDocument/2006/relationships/tags" Target="../tags/tag7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tags" Target="../tags/tag86.xml"/><Relationship Id="rId7" Type="http://schemas.openxmlformats.org/officeDocument/2006/relationships/tags" Target="../tags/tag87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16.png"/><Relationship Id="rId1" Type="http://schemas.openxmlformats.org/officeDocument/2006/relationships/tags" Target="../tags/tag81.xml"/><Relationship Id="rId2" Type="http://schemas.openxmlformats.org/officeDocument/2006/relationships/tags" Target="../tags/tag8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4" Type="http://schemas.openxmlformats.org/officeDocument/2006/relationships/tags" Target="../tags/tag91.xml"/><Relationship Id="rId5" Type="http://schemas.openxmlformats.org/officeDocument/2006/relationships/tags" Target="../tags/tag92.xml"/><Relationship Id="rId6" Type="http://schemas.openxmlformats.org/officeDocument/2006/relationships/tags" Target="../tags/tag9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1" Type="http://schemas.openxmlformats.org/officeDocument/2006/relationships/tags" Target="../tags/tag88.xml"/><Relationship Id="rId2" Type="http://schemas.openxmlformats.org/officeDocument/2006/relationships/tags" Target="../tags/tag8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1.xml"/><Relationship Id="rId1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tags" Target="../tags/tag104.xml"/><Relationship Id="rId12" Type="http://schemas.openxmlformats.org/officeDocument/2006/relationships/tags" Target="../tags/tag105.xml"/><Relationship Id="rId13" Type="http://schemas.openxmlformats.org/officeDocument/2006/relationships/tags" Target="../tags/tag106.xml"/><Relationship Id="rId14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2" Type="http://schemas.openxmlformats.org/officeDocument/2006/relationships/tags" Target="../tags/tag95.xml"/><Relationship Id="rId3" Type="http://schemas.openxmlformats.org/officeDocument/2006/relationships/tags" Target="../tags/tag96.xml"/><Relationship Id="rId4" Type="http://schemas.openxmlformats.org/officeDocument/2006/relationships/tags" Target="../tags/tag97.xml"/><Relationship Id="rId5" Type="http://schemas.openxmlformats.org/officeDocument/2006/relationships/tags" Target="../tags/tag98.xml"/><Relationship Id="rId6" Type="http://schemas.openxmlformats.org/officeDocument/2006/relationships/tags" Target="../tags/tag99.xml"/><Relationship Id="rId7" Type="http://schemas.openxmlformats.org/officeDocument/2006/relationships/tags" Target="../tags/tag100.xml"/><Relationship Id="rId8" Type="http://schemas.openxmlformats.org/officeDocument/2006/relationships/tags" Target="../tags/tag101.xml"/><Relationship Id="rId9" Type="http://schemas.openxmlformats.org/officeDocument/2006/relationships/tags" Target="../tags/tag102.xml"/><Relationship Id="rId10" Type="http://schemas.openxmlformats.org/officeDocument/2006/relationships/tags" Target="../tags/tag10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107.xml"/><Relationship Id="rId2" Type="http://schemas.openxmlformats.org/officeDocument/2006/relationships/tags" Target="../tags/tag10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1" Type="http://schemas.openxmlformats.org/officeDocument/2006/relationships/tags" Target="../tags/tag110.xml"/><Relationship Id="rId2" Type="http://schemas.openxmlformats.org/officeDocument/2006/relationships/tags" Target="../tags/tag1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113.xml"/><Relationship Id="rId2" Type="http://schemas.openxmlformats.org/officeDocument/2006/relationships/tags" Target="../tags/tag1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2" Type="http://schemas.openxmlformats.org/officeDocument/2006/relationships/tags" Target="../tags/tag1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4" Type="http://schemas.openxmlformats.org/officeDocument/2006/relationships/tags" Target="../tags/tag122.xml"/><Relationship Id="rId5" Type="http://schemas.openxmlformats.org/officeDocument/2006/relationships/tags" Target="../tags/tag123.xml"/><Relationship Id="rId6" Type="http://schemas.openxmlformats.org/officeDocument/2006/relationships/tags" Target="../tags/tag124.xml"/><Relationship Id="rId7" Type="http://schemas.openxmlformats.org/officeDocument/2006/relationships/tags" Target="../tags/tag125.xml"/><Relationship Id="rId8" Type="http://schemas.openxmlformats.org/officeDocument/2006/relationships/tags" Target="../tags/tag126.xml"/><Relationship Id="rId9" Type="http://schemas.openxmlformats.org/officeDocument/2006/relationships/tags" Target="../tags/tag12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2" Type="http://schemas.openxmlformats.org/officeDocument/2006/relationships/tags" Target="../tags/tag1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openxmlformats.org/officeDocument/2006/relationships/tags" Target="../tags/tag128.xml"/><Relationship Id="rId2" Type="http://schemas.openxmlformats.org/officeDocument/2006/relationships/tags" Target="../tags/tag1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jpg"/><Relationship Id="rId1" Type="http://schemas.openxmlformats.org/officeDocument/2006/relationships/tags" Target="../tags/tag130.xml"/><Relationship Id="rId2" Type="http://schemas.openxmlformats.org/officeDocument/2006/relationships/tags" Target="../tags/tag1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4" Type="http://schemas.openxmlformats.org/officeDocument/2006/relationships/tags" Target="../tags/tag135.xml"/><Relationship Id="rId5" Type="http://schemas.openxmlformats.org/officeDocument/2006/relationships/slideLayout" Target="../slideLayouts/slideLayout1.xml"/><Relationship Id="rId1" Type="http://schemas.openxmlformats.org/officeDocument/2006/relationships/tags" Target="../tags/tag132.xml"/><Relationship Id="rId2" Type="http://schemas.openxmlformats.org/officeDocument/2006/relationships/tags" Target="../tags/tag1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" Type="http://schemas.openxmlformats.org/officeDocument/2006/relationships/tags" Target="../tags/tag31.xml"/><Relationship Id="rId2" Type="http://schemas.openxmlformats.org/officeDocument/2006/relationships/tags" Target="../tags/tag32.xml"/><Relationship Id="rId3" Type="http://schemas.openxmlformats.org/officeDocument/2006/relationships/tags" Target="../tags/tag33.xml"/><Relationship Id="rId4" Type="http://schemas.openxmlformats.org/officeDocument/2006/relationships/tags" Target="../tags/tag34.xml"/><Relationship Id="rId5" Type="http://schemas.openxmlformats.org/officeDocument/2006/relationships/tags" Target="../tags/tag35.xml"/><Relationship Id="rId6" Type="http://schemas.openxmlformats.org/officeDocument/2006/relationships/tags" Target="../tags/tag36.xml"/><Relationship Id="rId7" Type="http://schemas.openxmlformats.org/officeDocument/2006/relationships/tags" Target="../tags/tag37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04635" y="3693362"/>
            <a:ext cx="6569543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333" dirty="0" smtClean="0">
                <a:solidFill>
                  <a:schemeClr val="bg1">
                    <a:lumMod val="95000"/>
                  </a:schemeClr>
                </a:solidFill>
              </a:rPr>
              <a:t>TEAM</a:t>
            </a:r>
            <a:endParaRPr lang="en-US" altLang="zh-CN" sz="1333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陈卓</a:t>
            </a:r>
            <a:r>
              <a:rPr lang="zh-CN" altLang="en-US" sz="1333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  康志强   张</a:t>
            </a:r>
            <a:r>
              <a:rPr lang="zh-CN" altLang="en-US" sz="1333" dirty="0">
                <a:solidFill>
                  <a:schemeClr val="bg1">
                    <a:lumMod val="95000"/>
                  </a:schemeClr>
                </a:solidFill>
              </a:rPr>
              <a:t>锦</a:t>
            </a: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黔   </a:t>
            </a:r>
            <a:r>
              <a:rPr lang="zh-CN" altLang="en-US" sz="1333" dirty="0">
                <a:solidFill>
                  <a:schemeClr val="bg1">
                    <a:lumMod val="95000"/>
                  </a:schemeClr>
                </a:solidFill>
              </a:rPr>
              <a:t>甘</a:t>
            </a: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琳   杨丽琪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31981" y="1105626"/>
            <a:ext cx="39148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en-US" altLang="zh-CN" sz="72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kumimoji="1" lang="en-US" altLang="zh-CN" sz="7200" b="1" dirty="0" err="1" smtClean="0">
                <a:solidFill>
                  <a:schemeClr val="bg1">
                    <a:lumMod val="95000"/>
                  </a:schemeClr>
                </a:solidFill>
              </a:rPr>
              <a:t>PicLab</a:t>
            </a:r>
            <a:r>
              <a:rPr kumimoji="1" lang="zh-CN" altLang="en-US" sz="72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1" lang="en-US" altLang="zh-CN" sz="72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kumimoji="1" lang="zh-CN" altLang="en-US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2024" y="4295589"/>
            <a:ext cx="6569543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汇报人</a:t>
            </a:r>
            <a:endParaRPr lang="en-US" altLang="zh-CN" sz="1333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张锦黔 </a:t>
            </a:r>
            <a:r>
              <a:rPr lang="en-US" altLang="zh-CN" sz="1333" dirty="0" smtClean="0">
                <a:solidFill>
                  <a:schemeClr val="bg1">
                    <a:lumMod val="95000"/>
                  </a:schemeClr>
                </a:solidFill>
              </a:rPr>
              <a:t>201604014013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2022" y="1061236"/>
            <a:ext cx="6569544" cy="2407040"/>
          </a:xfrm>
          <a:prstGeom prst="rect">
            <a:avLst/>
          </a:prstGeom>
          <a:noFill/>
          <a:ln w="127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74766" y="6115441"/>
            <a:ext cx="269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Gargantuan Music - Fearles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9294" y="-24619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7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  <p:bldP spid="2" grpId="0"/>
      <p:bldP spid="3" grpId="0"/>
      <p:bldP spid="5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5599226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BASIC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IMAGE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PROCESSING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mr-IN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–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ASSISTANT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FUNCTIONS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基本图像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处理</a:t>
            </a:r>
            <a:r>
              <a:rPr kumimoji="1" lang="en-US" altLang="zh-CN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辅助功能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9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90" y="1958951"/>
            <a:ext cx="4984466" cy="2883575"/>
          </a:xfrm>
          <a:prstGeom prst="rect">
            <a:avLst/>
          </a:prstGeom>
        </p:spPr>
      </p:pic>
      <p:pic>
        <p:nvPicPr>
          <p:cNvPr id="10" name="PA_图片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1" y="2494854"/>
            <a:ext cx="5176481" cy="18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EXPANSIBILITY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可拓展性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PA_矩形 4"/>
              <p:cNvSpPr/>
              <p:nvPr>
                <p:custDataLst>
                  <p:tags r:id="rId3"/>
                </p:custDataLst>
              </p:nvPr>
            </p:nvSpPr>
            <p:spPr>
              <a:xfrm>
                <a:off x="794" y="1611077"/>
                <a:ext cx="12192000" cy="2001004"/>
              </a:xfrm>
              <a:prstGeom prst="rect">
                <a:avLst/>
              </a:prstGeom>
              <a:solidFill>
                <a:srgbClr val="1F1F1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21917" tIns="60959" rIns="121917" bIns="60959" rtlCol="0" anchor="ctr"/>
              <a:lstStyle/>
              <a:p>
                <a:pPr algn="ctr" defTabSz="121914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72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良好的可拓展性</m:t>
                      </m:r>
                    </m:oMath>
                  </m:oMathPara>
                </a14:m>
                <a:endParaRPr lang="zh-CN" altLang="en-US" sz="7200" kern="0" dirty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mc:Choice>
        <mc:Fallback>
          <p:sp>
            <p:nvSpPr>
              <p:cNvPr id="5" name="PA_矩形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94" y="1611077"/>
                <a:ext cx="12192000" cy="20010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A_文本框 10"/>
          <p:cNvSpPr txBox="1"/>
          <p:nvPr>
            <p:custDataLst>
              <p:tags r:id="rId4"/>
            </p:custDataLst>
          </p:nvPr>
        </p:nvSpPr>
        <p:spPr>
          <a:xfrm>
            <a:off x="883676" y="4187337"/>
            <a:ext cx="10426235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zh-CN" altLang="en-US" sz="4000" b="1" kern="0" dirty="0" smtClean="0">
                <a:solidFill>
                  <a:srgbClr val="1F1F1F"/>
                </a:solidFill>
              </a:rPr>
              <a:t>可拓展性的高低取决于程序框架的设计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0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4070552" y="2429793"/>
            <a:ext cx="1650263" cy="165026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8000" b="1" dirty="0" smtClean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5914474" y="2409607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400" dirty="0" smtClean="0">
                <a:solidFill>
                  <a:schemeClr val="bg1">
                    <a:lumMod val="95000"/>
                  </a:schemeClr>
                </a:solidFill>
              </a:rPr>
              <a:t>程序</a:t>
            </a:r>
            <a:r>
              <a:rPr kumimoji="1" lang="zh-CN" altLang="en-US" sz="4400" dirty="0" smtClean="0">
                <a:solidFill>
                  <a:schemeClr val="bg1">
                    <a:lumMod val="95000"/>
                  </a:schemeClr>
                </a:solidFill>
              </a:rPr>
              <a:t>设计</a:t>
            </a:r>
            <a:endParaRPr kumimoji="1" lang="zh-CN" alt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5914473" y="3320898"/>
            <a:ext cx="3320967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通用迭代器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模型提出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通用迭代器的实现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程序整体框架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37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3492046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MODEL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模型提出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02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5" name="PA_文本框 4"/>
          <p:cNvSpPr txBox="1"/>
          <p:nvPr>
            <p:custDataLst>
              <p:tags r:id="rId3"/>
            </p:custDataLst>
          </p:nvPr>
        </p:nvSpPr>
        <p:spPr>
          <a:xfrm>
            <a:off x="1812623" y="1832951"/>
            <a:ext cx="9022657" cy="61555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defTabSz="1219140">
              <a:defRPr/>
            </a:pPr>
            <a:r>
              <a:rPr lang="zh-CN" altLang="en-US" sz="3200" b="1" kern="0" dirty="0" smtClean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我们进行的图像处理，究其本质是</a:t>
            </a:r>
            <a:r>
              <a:rPr lang="zh-CN" altLang="en-US" sz="3200" b="1" kern="0" smtClean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做了些什么？</a:t>
            </a:r>
            <a:endParaRPr lang="zh-CN" altLang="en-US" sz="3200" b="1" kern="0" dirty="0">
              <a:solidFill>
                <a:srgbClr val="414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 rot="528">
            <a:off x="1812707" y="3475766"/>
            <a:ext cx="1415767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矩形 19"/>
          <p:cNvSpPr/>
          <p:nvPr/>
        </p:nvSpPr>
        <p:spPr>
          <a:xfrm>
            <a:off x="1812704" y="3551652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原图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528">
            <a:off x="8660385" y="3475766"/>
            <a:ext cx="1415767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2" name="矩形 21"/>
          <p:cNvSpPr/>
          <p:nvPr/>
        </p:nvSpPr>
        <p:spPr>
          <a:xfrm>
            <a:off x="8660382" y="3551652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新图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900092" y="3674762"/>
                <a:ext cx="40886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smtClean="0">
                          <a:solidFill>
                            <a:srgbClr val="1F1F1F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sz="3200" b="1" i="1" smtClean="0">
                          <a:solidFill>
                            <a:srgbClr val="1F1F1F"/>
                          </a:solidFill>
                          <a:latin typeface="Cambria Math" charset="0"/>
                        </a:rPr>
                        <m:t>−−−−−−−−−−</m:t>
                      </m:r>
                      <m:r>
                        <a:rPr lang="is-IS" altLang="zh-CN" sz="3200" b="1" i="1" smtClean="0">
                          <a:solidFill>
                            <a:srgbClr val="1F1F1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</m:oMath>
                  </m:oMathPara>
                </a14:m>
                <a:endParaRPr lang="zh-CN" altLang="en-US" sz="3200" dirty="0">
                  <a:solidFill>
                    <a:srgbClr val="1F1F1F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092" y="3674762"/>
                <a:ext cx="408867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79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19" grpId="0" animBg="1"/>
      <p:bldP spid="20" grpId="0"/>
      <p:bldP spid="21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3492046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MODEL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模型提出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02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7" name="PA_文本框 6"/>
          <p:cNvSpPr txBox="1"/>
          <p:nvPr>
            <p:custDataLst>
              <p:tags r:id="rId3"/>
            </p:custDataLst>
          </p:nvPr>
        </p:nvSpPr>
        <p:spPr>
          <a:xfrm>
            <a:off x="4817264" y="2795389"/>
            <a:ext cx="3939534" cy="61555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defTabSz="1219140">
              <a:defRPr/>
            </a:pPr>
            <a:r>
              <a:rPr lang="zh-CN" altLang="en-US" sz="3200" b="1" kern="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多值收集，多值处理</a:t>
            </a:r>
            <a:endParaRPr lang="zh-CN" altLang="en-US" sz="3200" b="1" kern="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_矩形 7"/>
          <p:cNvSpPr/>
          <p:nvPr>
            <p:custDataLst>
              <p:tags r:id="rId4"/>
            </p:custDataLst>
          </p:nvPr>
        </p:nvSpPr>
        <p:spPr>
          <a:xfrm>
            <a:off x="4804520" y="3415443"/>
            <a:ext cx="4506648" cy="843306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对图像的遍历以单个像素为核心，但收集的信息远比这广泛</a:t>
            </a:r>
            <a:r>
              <a:rPr lang="zh-CN" altLang="zh-CN" sz="1800" dirty="0" smtClean="0">
                <a:solidFill>
                  <a:srgbClr val="2A2A2A"/>
                </a:solidFill>
                <a:latin typeface="微软雅黑"/>
              </a:rPr>
              <a:t>。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  <p:sp>
        <p:nvSpPr>
          <p:cNvPr id="9" name="PA_文本框 8"/>
          <p:cNvSpPr txBox="1"/>
          <p:nvPr>
            <p:custDataLst>
              <p:tags r:id="rId5"/>
            </p:custDataLst>
          </p:nvPr>
        </p:nvSpPr>
        <p:spPr>
          <a:xfrm>
            <a:off x="4817264" y="4433589"/>
            <a:ext cx="1887690" cy="61555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defTabSz="1219140">
              <a:defRPr/>
            </a:pPr>
            <a:r>
              <a:rPr lang="zh-CN" altLang="en-US" sz="3200" b="1" kern="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单值输出</a:t>
            </a:r>
            <a:endParaRPr lang="zh-CN" altLang="en-US" sz="3200" b="1" kern="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_矩形 9"/>
          <p:cNvSpPr/>
          <p:nvPr>
            <p:custDataLst>
              <p:tags r:id="rId6"/>
            </p:custDataLst>
          </p:nvPr>
        </p:nvSpPr>
        <p:spPr>
          <a:xfrm>
            <a:off x="4817264" y="5004798"/>
            <a:ext cx="4493904" cy="843306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输出的新数据最终以单值的形式赋予新图的对应位置的像素。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  <p:cxnSp>
        <p:nvCxnSpPr>
          <p:cNvPr id="11" name="PA_直接连接符 52"/>
          <p:cNvCxnSpPr/>
          <p:nvPr>
            <p:custDataLst>
              <p:tags r:id="rId7"/>
            </p:custDataLst>
          </p:nvPr>
        </p:nvCxnSpPr>
        <p:spPr>
          <a:xfrm>
            <a:off x="4888734" y="4344371"/>
            <a:ext cx="4422435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cxnSp>
        <p:nvCxnSpPr>
          <p:cNvPr id="12" name="PA_直接连接符 53"/>
          <p:cNvCxnSpPr/>
          <p:nvPr>
            <p:custDataLst>
              <p:tags r:id="rId8"/>
            </p:custDataLst>
          </p:nvPr>
        </p:nvCxnSpPr>
        <p:spPr>
          <a:xfrm>
            <a:off x="4888734" y="2683943"/>
            <a:ext cx="4422435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grpSp>
        <p:nvGrpSpPr>
          <p:cNvPr id="16" name="PA_组合 15"/>
          <p:cNvGrpSpPr/>
          <p:nvPr>
            <p:custDataLst>
              <p:tags r:id="rId9"/>
            </p:custDataLst>
          </p:nvPr>
        </p:nvGrpSpPr>
        <p:grpSpPr>
          <a:xfrm>
            <a:off x="3770890" y="2889920"/>
            <a:ext cx="966867" cy="966867"/>
            <a:chOff x="560014" y="2295564"/>
            <a:chExt cx="725150" cy="725150"/>
          </a:xfrm>
        </p:grpSpPr>
        <p:sp>
          <p:nvSpPr>
            <p:cNvPr id="17" name="椭圆 16"/>
            <p:cNvSpPr/>
            <p:nvPr/>
          </p:nvSpPr>
          <p:spPr>
            <a:xfrm>
              <a:off x="560014" y="2295564"/>
              <a:ext cx="725150" cy="725150"/>
            </a:xfrm>
            <a:prstGeom prst="ellipse">
              <a:avLst/>
            </a:prstGeom>
            <a:solidFill>
              <a:srgbClr val="404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40">
                <a:defRPr/>
              </a:pPr>
              <a:endParaRPr lang="zh-CN" altLang="en-US" sz="32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723488" y="2447406"/>
              <a:ext cx="393533" cy="437027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zh-CN" altLang="en-US" sz="32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8" name="PA_组合 15"/>
          <p:cNvGrpSpPr/>
          <p:nvPr>
            <p:custDataLst>
              <p:tags r:id="rId10"/>
            </p:custDataLst>
          </p:nvPr>
        </p:nvGrpSpPr>
        <p:grpSpPr>
          <a:xfrm>
            <a:off x="3764662" y="4485039"/>
            <a:ext cx="966867" cy="966867"/>
            <a:chOff x="560014" y="2295564"/>
            <a:chExt cx="725150" cy="725150"/>
          </a:xfrm>
        </p:grpSpPr>
        <p:sp>
          <p:nvSpPr>
            <p:cNvPr id="29" name="椭圆 28"/>
            <p:cNvSpPr/>
            <p:nvPr/>
          </p:nvSpPr>
          <p:spPr>
            <a:xfrm>
              <a:off x="560014" y="2295564"/>
              <a:ext cx="725150" cy="725150"/>
            </a:xfrm>
            <a:prstGeom prst="ellipse">
              <a:avLst/>
            </a:prstGeom>
            <a:solidFill>
              <a:srgbClr val="404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40">
                <a:defRPr/>
              </a:pPr>
              <a:endParaRPr lang="zh-CN" altLang="en-US" sz="32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0" name="Freeform 10"/>
            <p:cNvSpPr>
              <a:spLocks noEditPoints="1"/>
            </p:cNvSpPr>
            <p:nvPr/>
          </p:nvSpPr>
          <p:spPr bwMode="auto">
            <a:xfrm>
              <a:off x="723488" y="2447406"/>
              <a:ext cx="393533" cy="437027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zh-CN" altLang="en-US" sz="3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PA_文本框 6"/>
          <p:cNvSpPr txBox="1"/>
          <p:nvPr>
            <p:custDataLst>
              <p:tags r:id="rId11"/>
            </p:custDataLst>
          </p:nvPr>
        </p:nvSpPr>
        <p:spPr>
          <a:xfrm>
            <a:off x="4817264" y="1459156"/>
            <a:ext cx="1887690" cy="61555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defTabSz="1219140">
              <a:defRPr/>
            </a:pPr>
            <a:r>
              <a:rPr lang="zh-CN" altLang="en-US" sz="3200" b="1" kern="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平行遍历</a:t>
            </a:r>
            <a:endParaRPr lang="zh-CN" altLang="en-US" sz="3200" b="1" kern="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A_矩形 7"/>
          <p:cNvSpPr/>
          <p:nvPr>
            <p:custDataLst>
              <p:tags r:id="rId12"/>
            </p:custDataLst>
          </p:nvPr>
        </p:nvSpPr>
        <p:spPr>
          <a:xfrm>
            <a:off x="4804520" y="2079210"/>
            <a:ext cx="4506648" cy="483207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遍历原图每个单像素，同时也遍历新图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  <p:cxnSp>
        <p:nvCxnSpPr>
          <p:cNvPr id="21" name="PA_直接连接符 53"/>
          <p:cNvCxnSpPr/>
          <p:nvPr>
            <p:custDataLst>
              <p:tags r:id="rId13"/>
            </p:custDataLst>
          </p:nvPr>
        </p:nvCxnSpPr>
        <p:spPr>
          <a:xfrm>
            <a:off x="4888734" y="1452214"/>
            <a:ext cx="4422435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grpSp>
        <p:nvGrpSpPr>
          <p:cNvPr id="22" name="PA_组合 15"/>
          <p:cNvGrpSpPr/>
          <p:nvPr>
            <p:custDataLst>
              <p:tags r:id="rId14"/>
            </p:custDataLst>
          </p:nvPr>
        </p:nvGrpSpPr>
        <p:grpSpPr>
          <a:xfrm>
            <a:off x="3770890" y="1553687"/>
            <a:ext cx="966867" cy="966867"/>
            <a:chOff x="560014" y="2295564"/>
            <a:chExt cx="725150" cy="725150"/>
          </a:xfrm>
        </p:grpSpPr>
        <p:sp>
          <p:nvSpPr>
            <p:cNvPr id="23" name="椭圆 22"/>
            <p:cNvSpPr/>
            <p:nvPr/>
          </p:nvSpPr>
          <p:spPr>
            <a:xfrm>
              <a:off x="560014" y="2295564"/>
              <a:ext cx="725150" cy="725150"/>
            </a:xfrm>
            <a:prstGeom prst="ellipse">
              <a:avLst/>
            </a:prstGeom>
            <a:solidFill>
              <a:srgbClr val="404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40">
                <a:defRPr/>
              </a:pPr>
              <a:endParaRPr lang="zh-CN" altLang="en-US" sz="32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723488" y="2447406"/>
              <a:ext cx="393533" cy="437027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zh-CN" altLang="en-US" sz="3200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83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  <p:bldP spid="8" grpId="0"/>
      <p:bldP spid="9" grpId="0" animBg="1" autoUpdateAnimBg="0"/>
      <p:bldP spid="10" grpId="0" animBg="1" autoUpdateAnimBg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_矩形 4"/>
          <p:cNvSpPr/>
          <p:nvPr>
            <p:custDataLst>
              <p:tags r:id="rId1"/>
            </p:custDataLst>
          </p:nvPr>
        </p:nvSpPr>
        <p:spPr>
          <a:xfrm>
            <a:off x="3275104" y="1585703"/>
            <a:ext cx="5488139" cy="2001004"/>
          </a:xfrm>
          <a:prstGeom prst="rect">
            <a:avLst/>
          </a:prstGeom>
          <a:solidFill>
            <a:srgbClr val="1F1F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r>
              <a:rPr lang="zh-CN" altLang="en-US" sz="6600" b="1" kern="0" dirty="0" smtClean="0">
                <a:solidFill>
                  <a:schemeClr val="bg1"/>
                </a:solidFill>
                <a:latin typeface="+mj-ea"/>
                <a:ea typeface="+mj-ea"/>
              </a:rPr>
              <a:t>通用迭代器</a:t>
            </a:r>
            <a:endParaRPr lang="zh-CN" altLang="en-US" sz="66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2777747" y="4585899"/>
            <a:ext cx="6482851" cy="2003623"/>
          </a:xfrm>
          <a:prstGeom prst="rect">
            <a:avLst/>
          </a:prstGeom>
        </p:spPr>
        <p:txBody>
          <a:bodyPr wrap="square" lIns="121917" tIns="60959" rIns="121917" bIns="60959" anchor="ctr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800" dirty="0" smtClean="0">
                <a:solidFill>
                  <a:srgbClr val="414141"/>
                </a:solidFill>
                <a:latin typeface="微软雅黑"/>
              </a:rPr>
              <a:t>将上述过程拆分为三个函数</a:t>
            </a:r>
            <a:endParaRPr lang="en-US" altLang="zh-CN" sz="2800" dirty="0" smtClean="0">
              <a:solidFill>
                <a:srgbClr val="414141"/>
              </a:solidFill>
              <a:latin typeface="微软雅黑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2800" dirty="0" smtClean="0">
                <a:solidFill>
                  <a:srgbClr val="414141"/>
                </a:solidFill>
                <a:latin typeface="微软雅黑"/>
              </a:rPr>
              <a:t>用一个类将三个函数灵活组合</a:t>
            </a:r>
            <a:endParaRPr lang="en-US" altLang="zh-CN" sz="2800" dirty="0" smtClean="0">
              <a:solidFill>
                <a:srgbClr val="414141"/>
              </a:solidFill>
              <a:latin typeface="微软雅黑"/>
            </a:endParaRPr>
          </a:p>
          <a:p>
            <a:pPr lvl="0" algn="ctr">
              <a:lnSpc>
                <a:spcPct val="130000"/>
              </a:lnSpc>
            </a:pPr>
            <a:endParaRPr lang="en-US" altLang="zh-CN" sz="2000" kern="0" dirty="0" smtClean="0">
              <a:solidFill>
                <a:srgbClr val="414141"/>
              </a:solidFill>
              <a:latin typeface="微软雅黑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1600" kern="0" dirty="0" smtClean="0">
                <a:solidFill>
                  <a:srgbClr val="414141"/>
                </a:solidFill>
                <a:latin typeface="微软雅黑"/>
              </a:rPr>
              <a:t>灵感来自 </a:t>
            </a:r>
            <a:r>
              <a:rPr lang="en-US" altLang="zh-CN" sz="1600" kern="0" dirty="0" smtClean="0">
                <a:solidFill>
                  <a:srgbClr val="414141"/>
                </a:solidFill>
                <a:latin typeface="微软雅黑"/>
              </a:rPr>
              <a:t>Google</a:t>
            </a:r>
            <a:r>
              <a:rPr lang="zh-CN" altLang="en-US" sz="1600" kern="0" dirty="0" smtClean="0">
                <a:solidFill>
                  <a:srgbClr val="414141"/>
                </a:solidFill>
                <a:latin typeface="微软雅黑"/>
              </a:rPr>
              <a:t> </a:t>
            </a:r>
            <a:r>
              <a:rPr lang="en-US" altLang="zh-CN" sz="1600" kern="0" dirty="0" err="1" smtClean="0">
                <a:solidFill>
                  <a:srgbClr val="414141"/>
                </a:solidFill>
                <a:latin typeface="微软雅黑"/>
              </a:rPr>
              <a:t>TensorFlow</a:t>
            </a:r>
            <a:r>
              <a:rPr lang="zh-CN" altLang="en-US" sz="1600" kern="0" dirty="0" smtClean="0">
                <a:solidFill>
                  <a:srgbClr val="414141"/>
                </a:solidFill>
                <a:latin typeface="微软雅黑"/>
              </a:rPr>
              <a:t> 项目的 </a:t>
            </a:r>
            <a:r>
              <a:rPr lang="en-US" altLang="zh-CN" sz="1600" kern="0" dirty="0" smtClean="0">
                <a:solidFill>
                  <a:srgbClr val="414141"/>
                </a:solidFill>
                <a:latin typeface="微软雅黑"/>
              </a:rPr>
              <a:t>Estimator</a:t>
            </a:r>
            <a:r>
              <a:rPr lang="zh-CN" altLang="en-US" sz="1600" kern="0" dirty="0" smtClean="0">
                <a:solidFill>
                  <a:srgbClr val="414141"/>
                </a:solidFill>
                <a:latin typeface="微软雅黑"/>
              </a:rPr>
              <a:t> </a:t>
            </a:r>
            <a:endParaRPr lang="en-US" altLang="zh-CN" sz="2000" kern="0" dirty="0">
              <a:solidFill>
                <a:srgbClr val="414141"/>
              </a:solidFill>
            </a:endParaRPr>
          </a:p>
        </p:txBody>
      </p:sp>
      <p:sp>
        <p:nvSpPr>
          <p:cNvPr id="23" name="PA_文本框 1"/>
          <p:cNvSpPr txBox="1"/>
          <p:nvPr>
            <p:custDataLst>
              <p:tags r:id="rId3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MODEL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模型提出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PA_矩形 2"/>
          <p:cNvSpPr/>
          <p:nvPr>
            <p:custDataLst>
              <p:tags r:id="rId4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>
                <a:solidFill>
                  <a:srgbClr val="1F1F1F"/>
                </a:solidFill>
                <a:latin typeface="Calibri"/>
                <a:ea typeface="宋体"/>
              </a:rPr>
              <a:t>02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79105" y="3586707"/>
            <a:ext cx="5880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altLang="zh-CN" sz="5400" b="1" smtClean="0">
                <a:solidFill>
                  <a:srgbClr val="414141"/>
                </a:solidFill>
              </a:rPr>
              <a:t>Universal</a:t>
            </a:r>
            <a:r>
              <a:rPr lang="en-US" altLang="zh-CN" sz="5400" b="1" dirty="0">
                <a:solidFill>
                  <a:srgbClr val="414141"/>
                </a:solidFill>
              </a:rPr>
              <a:t>-</a:t>
            </a:r>
            <a:r>
              <a:rPr lang="en-US" altLang="zh-CN" sz="5400" b="1" smtClean="0">
                <a:solidFill>
                  <a:srgbClr val="414141"/>
                </a:solidFill>
              </a:rPr>
              <a:t>I</a:t>
            </a:r>
            <a:r>
              <a:rPr lang="en-US" altLang="zh-CN" sz="5400" b="1" smtClean="0">
                <a:solidFill>
                  <a:srgbClr val="414141"/>
                </a:solidFill>
              </a:rPr>
              <a:t>terator</a:t>
            </a:r>
            <a:endParaRPr lang="zh-CN" altLang="en-US" sz="5400" b="1" dirty="0">
              <a:solidFill>
                <a:srgbClr val="4141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2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 autoUpdateAnimBg="0"/>
      <p:bldP spid="16" grpId="0"/>
      <p:bldP spid="23" grpId="0"/>
      <p:bldP spid="29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 rot="528">
            <a:off x="1994092" y="3534847"/>
            <a:ext cx="1870354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4" name="矩形 43"/>
          <p:cNvSpPr/>
          <p:nvPr/>
        </p:nvSpPr>
        <p:spPr>
          <a:xfrm>
            <a:off x="2327346" y="3506164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1F1F1F"/>
                </a:solidFill>
              </a:rPr>
              <a:t>取样</a:t>
            </a:r>
            <a:endParaRPr lang="zh-CN" altLang="en-US" sz="4000" b="1" dirty="0">
              <a:solidFill>
                <a:srgbClr val="1F1F1F"/>
              </a:solidFill>
            </a:endParaRPr>
          </a:p>
        </p:txBody>
      </p:sp>
      <p:sp>
        <p:nvSpPr>
          <p:cNvPr id="48" name="PA_文本框 47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MODEL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模型提出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9" name="PA_矩形 48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02</a:t>
            </a:r>
            <a:endParaRPr kumimoji="1" lang="zh-CN" altLang="en-US" sz="14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70" name="矩形 69"/>
          <p:cNvSpPr/>
          <p:nvPr/>
        </p:nvSpPr>
        <p:spPr>
          <a:xfrm rot="528">
            <a:off x="5177075" y="3534846"/>
            <a:ext cx="1870354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1" name="矩形 70"/>
          <p:cNvSpPr/>
          <p:nvPr/>
        </p:nvSpPr>
        <p:spPr>
          <a:xfrm>
            <a:off x="5510331" y="3506163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1F1F1F"/>
                </a:solidFill>
              </a:rPr>
              <a:t>收敛</a:t>
            </a:r>
            <a:endParaRPr lang="zh-CN" altLang="en-US" sz="4000" b="1" dirty="0">
              <a:solidFill>
                <a:srgbClr val="1F1F1F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 rot="528">
            <a:off x="8360057" y="3534846"/>
            <a:ext cx="1870354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3" name="矩形 72"/>
          <p:cNvSpPr/>
          <p:nvPr/>
        </p:nvSpPr>
        <p:spPr>
          <a:xfrm>
            <a:off x="8693315" y="3506163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1F1F1F"/>
                </a:solidFill>
              </a:rPr>
              <a:t>映射</a:t>
            </a:r>
            <a:endParaRPr lang="zh-CN" altLang="en-US" sz="4000" b="1" dirty="0">
              <a:solidFill>
                <a:srgbClr val="1F1F1F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 rot="528">
            <a:off x="1714939" y="2821571"/>
            <a:ext cx="8840009" cy="2088688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8" name="矩形 77"/>
          <p:cNvSpPr/>
          <p:nvPr/>
        </p:nvSpPr>
        <p:spPr>
          <a:xfrm>
            <a:off x="4482392" y="2916962"/>
            <a:ext cx="3259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F1F1F"/>
                </a:solidFill>
              </a:rPr>
              <a:t>一次循环</a:t>
            </a:r>
            <a:endParaRPr lang="zh-CN" altLang="en-US" sz="2800" b="1" dirty="0">
              <a:solidFill>
                <a:srgbClr val="1F1F1F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91624" y="2684623"/>
            <a:ext cx="738664" cy="193899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1F1F1F"/>
                </a:solidFill>
              </a:rPr>
              <a:t>原图像素</a:t>
            </a:r>
            <a:endParaRPr lang="zh-CN" altLang="en-US" sz="3600" b="1" dirty="0">
              <a:solidFill>
                <a:srgbClr val="1F1F1F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0785901" y="2684623"/>
            <a:ext cx="738664" cy="193899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1F1F1F"/>
                </a:solidFill>
              </a:rPr>
              <a:t>新</a:t>
            </a:r>
            <a:r>
              <a:rPr lang="zh-CN" altLang="en-US" sz="3600" b="1" dirty="0" smtClean="0">
                <a:solidFill>
                  <a:srgbClr val="1F1F1F"/>
                </a:solidFill>
              </a:rPr>
              <a:t>图像素</a:t>
            </a:r>
            <a:endParaRPr lang="zh-CN" altLang="en-US" sz="3600" b="1" dirty="0">
              <a:solidFill>
                <a:srgbClr val="1F1F1F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 rot="528">
            <a:off x="756913" y="1808427"/>
            <a:ext cx="10767909" cy="3350571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2" name="矩形 81"/>
          <p:cNvSpPr/>
          <p:nvPr/>
        </p:nvSpPr>
        <p:spPr>
          <a:xfrm>
            <a:off x="4482392" y="1921357"/>
            <a:ext cx="3259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1F1F1F"/>
                </a:solidFill>
              </a:rPr>
              <a:t>遍历全图</a:t>
            </a:r>
            <a:endParaRPr lang="zh-CN" altLang="en-US" sz="4000" b="1" dirty="0">
              <a:solidFill>
                <a:srgbClr val="1F1F1F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088373" y="4100395"/>
            <a:ext cx="1681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F1F1F"/>
                </a:solidFill>
              </a:rPr>
              <a:t>多值收集</a:t>
            </a:r>
            <a:endParaRPr lang="zh-CN" altLang="en-US" sz="2800" b="1" dirty="0">
              <a:solidFill>
                <a:srgbClr val="1F1F1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271355" y="4096101"/>
            <a:ext cx="1681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F1F1F"/>
                </a:solidFill>
              </a:rPr>
              <a:t>多值处理</a:t>
            </a:r>
            <a:endParaRPr lang="zh-CN" altLang="en-US" sz="2800" b="1" dirty="0">
              <a:solidFill>
                <a:srgbClr val="1F1F1F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454338" y="4106327"/>
            <a:ext cx="1681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F1F1F"/>
                </a:solidFill>
              </a:rPr>
              <a:t>单值输出</a:t>
            </a:r>
            <a:endParaRPr lang="zh-CN" altLang="en-US" sz="2800" b="1" dirty="0"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3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70" grpId="0" animBg="1"/>
      <p:bldP spid="71" grpId="0"/>
      <p:bldP spid="72" grpId="0" animBg="1"/>
      <p:bldP spid="73" grpId="0"/>
      <p:bldP spid="74" grpId="0" animBg="1"/>
      <p:bldP spid="78" grpId="0"/>
      <p:bldP spid="79" grpId="0"/>
      <p:bldP spid="80" grpId="0"/>
      <p:bldP spid="81" grpId="0" animBg="1"/>
      <p:bldP spid="82" grpId="0"/>
      <p:bldP spid="83" grpId="0"/>
      <p:bldP spid="84" grpId="0"/>
      <p:bldP spid="8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3492046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PROGRAMING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编程实现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02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7" name="PA_文本框 6"/>
          <p:cNvSpPr txBox="1"/>
          <p:nvPr>
            <p:custDataLst>
              <p:tags r:id="rId3"/>
            </p:custDataLst>
          </p:nvPr>
        </p:nvSpPr>
        <p:spPr>
          <a:xfrm>
            <a:off x="493530" y="2930232"/>
            <a:ext cx="2249969" cy="61555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defTabSz="1219140">
              <a:defRPr/>
            </a:pPr>
            <a:r>
              <a:rPr lang="en-US" altLang="zh-CN" sz="3200" b="1" kern="0" dirty="0" err="1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Iterator.py</a:t>
            </a:r>
            <a:endParaRPr lang="zh-CN" altLang="en-US" sz="3200" b="1" kern="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_矩形 7"/>
          <p:cNvSpPr/>
          <p:nvPr>
            <p:custDataLst>
              <p:tags r:id="rId4"/>
            </p:custDataLst>
          </p:nvPr>
        </p:nvSpPr>
        <p:spPr>
          <a:xfrm>
            <a:off x="480786" y="3550286"/>
            <a:ext cx="4506648" cy="447108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800" dirty="0" smtClean="0">
                <a:solidFill>
                  <a:srgbClr val="2A2A2A"/>
                </a:solidFill>
                <a:latin typeface="微软雅黑"/>
              </a:rPr>
              <a:t>class</a:t>
            </a: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 </a:t>
            </a:r>
            <a:r>
              <a:rPr lang="en-US" altLang="zh-CN" sz="1800" dirty="0" smtClean="0">
                <a:solidFill>
                  <a:srgbClr val="2A2A2A"/>
                </a:solidFill>
                <a:latin typeface="微软雅黑"/>
              </a:rPr>
              <a:t>ITR</a:t>
            </a:r>
            <a:r>
              <a:rPr lang="zh-CN" altLang="en-US" sz="1800" dirty="0">
                <a:solidFill>
                  <a:srgbClr val="2A2A2A"/>
                </a:solidFill>
                <a:latin typeface="微软雅黑"/>
              </a:rPr>
              <a:t> </a:t>
            </a: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通用迭代器类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  <p:cxnSp>
        <p:nvCxnSpPr>
          <p:cNvPr id="12" name="PA_直接连接符 53"/>
          <p:cNvCxnSpPr/>
          <p:nvPr>
            <p:custDataLst>
              <p:tags r:id="rId5"/>
            </p:custDataLst>
          </p:nvPr>
        </p:nvCxnSpPr>
        <p:spPr>
          <a:xfrm>
            <a:off x="565000" y="2923290"/>
            <a:ext cx="4422435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pic>
        <p:nvPicPr>
          <p:cNvPr id="19" name="PA_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82" y="292590"/>
            <a:ext cx="5480443" cy="61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3492046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PROGRAMING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编程实现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02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7" name="PA_文本框 6"/>
          <p:cNvSpPr txBox="1"/>
          <p:nvPr>
            <p:custDataLst>
              <p:tags r:id="rId3"/>
            </p:custDataLst>
          </p:nvPr>
        </p:nvSpPr>
        <p:spPr>
          <a:xfrm>
            <a:off x="493530" y="2930232"/>
            <a:ext cx="2520877" cy="61555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defTabSz="1219140">
              <a:defRPr/>
            </a:pPr>
            <a:r>
              <a:rPr lang="en-US" altLang="zh-CN" sz="3200" b="1" kern="0" dirty="0" err="1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Methods.py</a:t>
            </a:r>
            <a:endParaRPr lang="zh-CN" altLang="en-US" sz="3200" b="1" kern="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_矩形 7"/>
          <p:cNvSpPr/>
          <p:nvPr>
            <p:custDataLst>
              <p:tags r:id="rId4"/>
            </p:custDataLst>
          </p:nvPr>
        </p:nvSpPr>
        <p:spPr>
          <a:xfrm>
            <a:off x="480786" y="3550286"/>
            <a:ext cx="4506648" cy="447108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集中编写</a:t>
            </a:r>
            <a:r>
              <a:rPr lang="en-US" altLang="zh-CN" sz="1800" dirty="0" smtClean="0">
                <a:solidFill>
                  <a:srgbClr val="2A2A2A"/>
                </a:solidFill>
                <a:latin typeface="微软雅黑"/>
              </a:rPr>
              <a:t>ITR</a:t>
            </a: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类所用的三类函数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  <p:cxnSp>
        <p:nvCxnSpPr>
          <p:cNvPr id="12" name="PA_直接连接符 53"/>
          <p:cNvCxnSpPr/>
          <p:nvPr>
            <p:custDataLst>
              <p:tags r:id="rId5"/>
            </p:custDataLst>
          </p:nvPr>
        </p:nvCxnSpPr>
        <p:spPr>
          <a:xfrm>
            <a:off x="565000" y="2923290"/>
            <a:ext cx="4422435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pic>
        <p:nvPicPr>
          <p:cNvPr id="19" name="PA_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602" y="292590"/>
            <a:ext cx="6458417" cy="2058724"/>
          </a:xfrm>
          <a:prstGeom prst="rect">
            <a:avLst/>
          </a:prstGeom>
        </p:spPr>
      </p:pic>
      <p:sp>
        <p:nvSpPr>
          <p:cNvPr id="9" name="PA_矩形 19"/>
          <p:cNvSpPr/>
          <p:nvPr>
            <p:custDataLst>
              <p:tags r:id="rId7"/>
            </p:custDataLst>
          </p:nvPr>
        </p:nvSpPr>
        <p:spPr>
          <a:xfrm>
            <a:off x="5585279" y="1321952"/>
            <a:ext cx="5812972" cy="4924423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square" lIns="121917" tIns="60959" rIns="121917" bIns="6095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i="1" dirty="0">
                <a:solidFill>
                  <a:srgbClr val="414141"/>
                </a:solidFill>
              </a:rPr>
              <a:t># </a:t>
            </a:r>
            <a:r>
              <a:rPr lang="zh-CN" altLang="en-US" sz="1600" b="1" i="1" dirty="0">
                <a:solidFill>
                  <a:srgbClr val="414141"/>
                </a:solidFill>
              </a:rPr>
              <a:t>三种函数的命名规范：</a:t>
            </a:r>
            <a:br>
              <a:rPr lang="zh-CN" altLang="en-US" sz="1600" b="1" i="1" dirty="0">
                <a:solidFill>
                  <a:srgbClr val="414141"/>
                </a:solidFill>
              </a:rPr>
            </a:br>
            <a:r>
              <a:rPr lang="zh-CN" altLang="en-US" sz="1600" b="1" i="1" dirty="0">
                <a:solidFill>
                  <a:srgbClr val="414141"/>
                </a:solidFill>
              </a:rPr>
              <a:t/>
            </a:r>
            <a:br>
              <a:rPr lang="zh-CN" altLang="en-US" sz="1600" b="1" i="1" dirty="0">
                <a:solidFill>
                  <a:srgbClr val="414141"/>
                </a:solidFill>
              </a:rPr>
            </a:br>
            <a:r>
              <a:rPr lang="en-US" altLang="zh-CN" sz="1600" b="1" i="1" dirty="0">
                <a:solidFill>
                  <a:srgbClr val="414141"/>
                </a:solidFill>
              </a:rPr>
              <a:t># </a:t>
            </a:r>
            <a:r>
              <a:rPr lang="zh-CN" altLang="en-US" sz="1600" b="1" i="1" dirty="0">
                <a:solidFill>
                  <a:srgbClr val="414141"/>
                </a:solidFill>
              </a:rPr>
              <a:t>取样函数：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def</a:t>
            </a:r>
            <a:r>
              <a:rPr lang="en-US" altLang="zh-CN" sz="1600" b="1" i="1" dirty="0">
                <a:solidFill>
                  <a:srgbClr val="414141"/>
                </a:solidFill>
              </a:rPr>
              <a:t> sf_****(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center,img,args</a:t>
            </a:r>
            <a:r>
              <a:rPr lang="en-US" altLang="zh-CN" sz="1600" b="1" i="1" dirty="0">
                <a:solidFill>
                  <a:srgbClr val="414141"/>
                </a:solidFill>
              </a:rPr>
              <a:t>):return values</a:t>
            </a:r>
            <a:br>
              <a:rPr lang="en-US" altLang="zh-CN" sz="1600" b="1" i="1" dirty="0">
                <a:solidFill>
                  <a:srgbClr val="414141"/>
                </a:solidFill>
              </a:rPr>
            </a:br>
            <a:r>
              <a:rPr lang="en-US" altLang="zh-CN" sz="1600" b="1" i="1" dirty="0">
                <a:solidFill>
                  <a:srgbClr val="414141"/>
                </a:solidFill>
              </a:rPr>
              <a:t>#   </a:t>
            </a:r>
            <a:r>
              <a:rPr lang="zh-CN" altLang="en-US" sz="1600" b="1" i="1" dirty="0">
                <a:solidFill>
                  <a:srgbClr val="414141"/>
                </a:solidFill>
              </a:rPr>
              <a:t>参数表：「</a:t>
            </a:r>
            <a:r>
              <a:rPr lang="en-US" altLang="zh-CN" sz="1600" b="1" i="1" dirty="0">
                <a:solidFill>
                  <a:srgbClr val="414141"/>
                </a:solidFill>
              </a:rPr>
              <a:t>center=(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i,j</a:t>
            </a:r>
            <a:r>
              <a:rPr lang="en-US" altLang="zh-CN" sz="1600" b="1" i="1" dirty="0">
                <a:solidFill>
                  <a:srgbClr val="414141"/>
                </a:solidFill>
              </a:rPr>
              <a:t>);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img</a:t>
            </a:r>
            <a:r>
              <a:rPr lang="en-US" altLang="zh-CN" sz="1600" b="1" i="1" dirty="0">
                <a:solidFill>
                  <a:srgbClr val="414141"/>
                </a:solidFill>
              </a:rPr>
              <a:t>=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img;args</a:t>
            </a:r>
            <a:r>
              <a:rPr lang="en-US" altLang="zh-CN" sz="1600" b="1" i="1" dirty="0">
                <a:solidFill>
                  <a:srgbClr val="414141"/>
                </a:solidFill>
              </a:rPr>
              <a:t>=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args</a:t>
            </a:r>
            <a:r>
              <a:rPr lang="zh-CN" altLang="en-US" sz="1600" b="1" i="1" dirty="0">
                <a:solidFill>
                  <a:srgbClr val="414141"/>
                </a:solidFill>
              </a:rPr>
              <a:t>」</a:t>
            </a:r>
            <a:br>
              <a:rPr lang="zh-CN" altLang="en-US" sz="1600" b="1" i="1" dirty="0">
                <a:solidFill>
                  <a:srgbClr val="414141"/>
                </a:solidFill>
              </a:rPr>
            </a:br>
            <a:r>
              <a:rPr lang="en-US" altLang="zh-CN" sz="1600" b="1" i="1" dirty="0">
                <a:solidFill>
                  <a:srgbClr val="414141"/>
                </a:solidFill>
              </a:rPr>
              <a:t>#   </a:t>
            </a:r>
            <a:r>
              <a:rPr lang="zh-CN" altLang="en-US" sz="1600" b="1" i="1" dirty="0">
                <a:solidFill>
                  <a:srgbClr val="414141"/>
                </a:solidFill>
              </a:rPr>
              <a:t>返回值：</a:t>
            </a:r>
            <a:r>
              <a:rPr lang="en-US" altLang="zh-CN" sz="1600" b="1" i="1" dirty="0">
                <a:solidFill>
                  <a:srgbClr val="414141"/>
                </a:solidFill>
              </a:rPr>
              <a:t>values=[center=(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i,j</a:t>
            </a:r>
            <a:r>
              <a:rPr lang="en-US" altLang="zh-CN" sz="1600" b="1" i="1" dirty="0">
                <a:solidFill>
                  <a:srgbClr val="414141"/>
                </a:solidFill>
              </a:rPr>
              <a:t>),center_value,nbr_value_1,nbr_value_2,.....,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nbr_value_n</a:t>
            </a:r>
            <a:r>
              <a:rPr lang="en-US" altLang="zh-CN" sz="1600" b="1" i="1" dirty="0">
                <a:solidFill>
                  <a:srgbClr val="414141"/>
                </a:solidFill>
              </a:rPr>
              <a:t>]</a:t>
            </a:r>
            <a:br>
              <a:rPr lang="en-US" altLang="zh-CN" sz="1600" b="1" i="1" dirty="0">
                <a:solidFill>
                  <a:srgbClr val="414141"/>
                </a:solidFill>
              </a:rPr>
            </a:br>
            <a:r>
              <a:rPr lang="en-US" altLang="zh-CN" sz="1600" b="1" i="1" dirty="0">
                <a:solidFill>
                  <a:srgbClr val="414141"/>
                </a:solidFill>
              </a:rPr>
              <a:t/>
            </a:r>
            <a:br>
              <a:rPr lang="en-US" altLang="zh-CN" sz="1600" b="1" i="1" dirty="0">
                <a:solidFill>
                  <a:srgbClr val="414141"/>
                </a:solidFill>
              </a:rPr>
            </a:br>
            <a:r>
              <a:rPr lang="en-US" altLang="zh-CN" sz="1600" b="1" i="1" dirty="0">
                <a:solidFill>
                  <a:srgbClr val="414141"/>
                </a:solidFill>
              </a:rPr>
              <a:t># </a:t>
            </a:r>
            <a:r>
              <a:rPr lang="zh-CN" altLang="en-US" sz="1600" b="1" i="1" dirty="0">
                <a:solidFill>
                  <a:srgbClr val="414141"/>
                </a:solidFill>
              </a:rPr>
              <a:t>收敛函数</a:t>
            </a:r>
            <a:r>
              <a:rPr lang="en-US" altLang="zh-CN" sz="1600" b="1" i="1" dirty="0">
                <a:solidFill>
                  <a:srgbClr val="414141"/>
                </a:solidFill>
              </a:rPr>
              <a:t>: 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def</a:t>
            </a:r>
            <a:r>
              <a:rPr lang="en-US" altLang="zh-CN" sz="1600" b="1" i="1" dirty="0">
                <a:solidFill>
                  <a:srgbClr val="414141"/>
                </a:solidFill>
              </a:rPr>
              <a:t> 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cf</a:t>
            </a:r>
            <a:r>
              <a:rPr lang="en-US" altLang="zh-CN" sz="1600" b="1" i="1" dirty="0">
                <a:solidFill>
                  <a:srgbClr val="414141"/>
                </a:solidFill>
              </a:rPr>
              <a:t>_****(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values,args</a:t>
            </a:r>
            <a:r>
              <a:rPr lang="en-US" altLang="zh-CN" sz="1600" b="1" i="1" dirty="0">
                <a:solidFill>
                  <a:srgbClr val="414141"/>
                </a:solidFill>
              </a:rPr>
              <a:t>):return value</a:t>
            </a:r>
            <a:br>
              <a:rPr lang="en-US" altLang="zh-CN" sz="1600" b="1" i="1" dirty="0">
                <a:solidFill>
                  <a:srgbClr val="414141"/>
                </a:solidFill>
              </a:rPr>
            </a:br>
            <a:r>
              <a:rPr lang="en-US" altLang="zh-CN" sz="1600" b="1" i="1" dirty="0">
                <a:solidFill>
                  <a:srgbClr val="414141"/>
                </a:solidFill>
              </a:rPr>
              <a:t>#   </a:t>
            </a:r>
            <a:r>
              <a:rPr lang="zh-CN" altLang="en-US" sz="1600" b="1" i="1" dirty="0">
                <a:solidFill>
                  <a:srgbClr val="414141"/>
                </a:solidFill>
              </a:rPr>
              <a:t>参数表</a:t>
            </a:r>
            <a:r>
              <a:rPr lang="en-US" altLang="zh-CN" sz="1600" b="1" i="1" dirty="0">
                <a:solidFill>
                  <a:srgbClr val="414141"/>
                </a:solidFill>
              </a:rPr>
              <a:t>: values</a:t>
            </a:r>
            <a:r>
              <a:rPr lang="zh-CN" altLang="en-US" sz="1600" b="1" i="1" dirty="0">
                <a:solidFill>
                  <a:srgbClr val="414141"/>
                </a:solidFill>
              </a:rPr>
              <a:t>是与之搭配的取样函数的返回值</a:t>
            </a:r>
            <a:br>
              <a:rPr lang="zh-CN" altLang="en-US" sz="1600" b="1" i="1" dirty="0">
                <a:solidFill>
                  <a:srgbClr val="414141"/>
                </a:solidFill>
              </a:rPr>
            </a:br>
            <a:r>
              <a:rPr lang="en-US" altLang="zh-CN" sz="1600" b="1" i="1" dirty="0">
                <a:solidFill>
                  <a:srgbClr val="414141"/>
                </a:solidFill>
              </a:rPr>
              <a:t>#   </a:t>
            </a:r>
            <a:r>
              <a:rPr lang="zh-CN" altLang="en-US" sz="1600" b="1" i="1" dirty="0">
                <a:solidFill>
                  <a:srgbClr val="414141"/>
                </a:solidFill>
              </a:rPr>
              <a:t>返回值：广义单值</a:t>
            </a:r>
            <a:r>
              <a:rPr lang="en-US" altLang="zh-CN" sz="1600" b="1" i="1" dirty="0">
                <a:solidFill>
                  <a:srgbClr val="414141"/>
                </a:solidFill>
              </a:rPr>
              <a:t>(list</a:t>
            </a:r>
            <a:r>
              <a:rPr lang="zh-CN" altLang="en-US" sz="1600" b="1" i="1" dirty="0">
                <a:solidFill>
                  <a:srgbClr val="414141"/>
                </a:solidFill>
              </a:rPr>
              <a:t>合法</a:t>
            </a:r>
            <a:r>
              <a:rPr lang="en-US" altLang="zh-CN" sz="1600" b="1" i="1" dirty="0">
                <a:solidFill>
                  <a:srgbClr val="414141"/>
                </a:solidFill>
              </a:rPr>
              <a:t>)</a:t>
            </a:r>
            <a:br>
              <a:rPr lang="en-US" altLang="zh-CN" sz="1600" b="1" i="1" dirty="0">
                <a:solidFill>
                  <a:srgbClr val="414141"/>
                </a:solidFill>
              </a:rPr>
            </a:br>
            <a:r>
              <a:rPr lang="en-US" altLang="zh-CN" sz="1600" b="1" i="1" dirty="0">
                <a:solidFill>
                  <a:srgbClr val="414141"/>
                </a:solidFill>
              </a:rPr>
              <a:t/>
            </a:r>
            <a:br>
              <a:rPr lang="en-US" altLang="zh-CN" sz="1600" b="1" i="1" dirty="0">
                <a:solidFill>
                  <a:srgbClr val="414141"/>
                </a:solidFill>
              </a:rPr>
            </a:br>
            <a:r>
              <a:rPr lang="en-US" altLang="zh-CN" sz="1600" b="1" i="1" dirty="0">
                <a:solidFill>
                  <a:srgbClr val="414141"/>
                </a:solidFill>
              </a:rPr>
              <a:t># </a:t>
            </a:r>
            <a:r>
              <a:rPr lang="zh-CN" altLang="en-US" sz="1600" b="1" i="1" dirty="0">
                <a:solidFill>
                  <a:srgbClr val="414141"/>
                </a:solidFill>
              </a:rPr>
              <a:t>映射函数</a:t>
            </a:r>
            <a:r>
              <a:rPr lang="en-US" altLang="zh-CN" sz="1600" b="1" i="1" dirty="0">
                <a:solidFill>
                  <a:srgbClr val="414141"/>
                </a:solidFill>
              </a:rPr>
              <a:t>: 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def</a:t>
            </a:r>
            <a:r>
              <a:rPr lang="en-US" altLang="zh-CN" sz="1600" b="1" i="1" dirty="0">
                <a:solidFill>
                  <a:srgbClr val="414141"/>
                </a:solidFill>
              </a:rPr>
              <a:t> 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rf</a:t>
            </a:r>
            <a:r>
              <a:rPr lang="en-US" altLang="zh-CN" sz="1600" b="1" i="1" dirty="0">
                <a:solidFill>
                  <a:srgbClr val="414141"/>
                </a:solidFill>
              </a:rPr>
              <a:t>_****(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value,args</a:t>
            </a:r>
            <a:r>
              <a:rPr lang="en-US" altLang="zh-CN" sz="1600" b="1" i="1" dirty="0">
                <a:solidFill>
                  <a:srgbClr val="414141"/>
                </a:solidFill>
              </a:rPr>
              <a:t>):return result</a:t>
            </a:r>
            <a:br>
              <a:rPr lang="en-US" altLang="zh-CN" sz="1600" b="1" i="1" dirty="0">
                <a:solidFill>
                  <a:srgbClr val="414141"/>
                </a:solidFill>
              </a:rPr>
            </a:br>
            <a:r>
              <a:rPr lang="en-US" altLang="zh-CN" sz="1600" b="1" i="1" dirty="0">
                <a:solidFill>
                  <a:srgbClr val="414141"/>
                </a:solidFill>
              </a:rPr>
              <a:t>#   </a:t>
            </a:r>
            <a:r>
              <a:rPr lang="zh-CN" altLang="en-US" sz="1600" b="1" i="1" dirty="0">
                <a:solidFill>
                  <a:srgbClr val="414141"/>
                </a:solidFill>
              </a:rPr>
              <a:t>参数表</a:t>
            </a:r>
            <a:r>
              <a:rPr lang="en-US" altLang="zh-CN" sz="1600" b="1" i="1" dirty="0">
                <a:solidFill>
                  <a:srgbClr val="414141"/>
                </a:solidFill>
              </a:rPr>
              <a:t>: value</a:t>
            </a:r>
            <a:r>
              <a:rPr lang="zh-CN" altLang="en-US" sz="1600" b="1" i="1" dirty="0">
                <a:solidFill>
                  <a:srgbClr val="414141"/>
                </a:solidFill>
              </a:rPr>
              <a:t>是与之搭配的收敛函数的返回值</a:t>
            </a:r>
            <a:br>
              <a:rPr lang="zh-CN" altLang="en-US" sz="1600" b="1" i="1" dirty="0">
                <a:solidFill>
                  <a:srgbClr val="414141"/>
                </a:solidFill>
              </a:rPr>
            </a:br>
            <a:r>
              <a:rPr lang="en-US" altLang="zh-CN" sz="1600" b="1" i="1" dirty="0">
                <a:solidFill>
                  <a:srgbClr val="414141"/>
                </a:solidFill>
              </a:rPr>
              <a:t>#   </a:t>
            </a:r>
            <a:r>
              <a:rPr lang="zh-CN" altLang="en-US" sz="1600" b="1" i="1" dirty="0">
                <a:solidFill>
                  <a:srgbClr val="414141"/>
                </a:solidFill>
              </a:rPr>
              <a:t>返回值：严格单值</a:t>
            </a:r>
            <a:r>
              <a:rPr lang="en-US" altLang="zh-CN" sz="1600" b="1" i="1" dirty="0">
                <a:solidFill>
                  <a:srgbClr val="414141"/>
                </a:solidFill>
              </a:rPr>
              <a:t>(</a:t>
            </a:r>
            <a:r>
              <a:rPr lang="zh-CN" altLang="en-US" sz="1600" b="1" i="1" dirty="0">
                <a:solidFill>
                  <a:srgbClr val="414141"/>
                </a:solidFill>
              </a:rPr>
              <a:t>仅</a:t>
            </a:r>
            <a:r>
              <a:rPr lang="en-US" altLang="zh-CN" sz="1600" b="1" i="1" dirty="0" err="1">
                <a:solidFill>
                  <a:srgbClr val="414141"/>
                </a:solidFill>
              </a:rPr>
              <a:t>int</a:t>
            </a:r>
            <a:r>
              <a:rPr lang="en-US" altLang="zh-CN" sz="1600" b="1" i="1" dirty="0">
                <a:solidFill>
                  <a:srgbClr val="414141"/>
                </a:solidFill>
              </a:rPr>
              <a:t>)</a:t>
            </a:r>
            <a:endParaRPr lang="en-US" altLang="zh-CN" sz="1400" b="1" kern="0" dirty="0">
              <a:solidFill>
                <a:srgbClr val="4141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0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  <p:bldP spid="8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3492046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PROGRAMING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编程实现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02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7" name="PA_文本框 6"/>
          <p:cNvSpPr txBox="1"/>
          <p:nvPr>
            <p:custDataLst>
              <p:tags r:id="rId3"/>
            </p:custDataLst>
          </p:nvPr>
        </p:nvSpPr>
        <p:spPr>
          <a:xfrm>
            <a:off x="493530" y="2930232"/>
            <a:ext cx="3953961" cy="61555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defTabSz="1219140">
              <a:defRPr/>
            </a:pPr>
            <a:r>
              <a:rPr lang="en-US" altLang="zh-CN" sz="3200" b="1" kern="0" dirty="0" err="1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built_in_objects.py</a:t>
            </a:r>
            <a:endParaRPr lang="zh-CN" altLang="en-US" sz="3200" b="1" kern="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_矩形 7"/>
          <p:cNvSpPr/>
          <p:nvPr>
            <p:custDataLst>
              <p:tags r:id="rId4"/>
            </p:custDataLst>
          </p:nvPr>
        </p:nvSpPr>
        <p:spPr>
          <a:xfrm>
            <a:off x="480786" y="3550286"/>
            <a:ext cx="4506648" cy="483207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用于实现</a:t>
            </a:r>
            <a:r>
              <a:rPr lang="zh-CN" altLang="en-US" sz="1800" dirty="0">
                <a:solidFill>
                  <a:srgbClr val="2A2A2A"/>
                </a:solidFill>
                <a:latin typeface="微软雅黑"/>
              </a:rPr>
              <a:t>内建功能</a:t>
            </a: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的</a:t>
            </a:r>
            <a:r>
              <a:rPr lang="en-US" altLang="zh-CN" sz="1800" dirty="0" smtClean="0">
                <a:solidFill>
                  <a:srgbClr val="2A2A2A"/>
                </a:solidFill>
                <a:latin typeface="微软雅黑"/>
              </a:rPr>
              <a:t>ITR</a:t>
            </a: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类对象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  <p:cxnSp>
        <p:nvCxnSpPr>
          <p:cNvPr id="12" name="PA_直接连接符 53"/>
          <p:cNvCxnSpPr/>
          <p:nvPr>
            <p:custDataLst>
              <p:tags r:id="rId5"/>
            </p:custDataLst>
          </p:nvPr>
        </p:nvCxnSpPr>
        <p:spPr>
          <a:xfrm>
            <a:off x="565000" y="2923290"/>
            <a:ext cx="4422435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pic>
        <p:nvPicPr>
          <p:cNvPr id="19" name="PA_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82" y="385256"/>
            <a:ext cx="5480443" cy="5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1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3" name="PA_直线连接符 2"/>
          <p:cNvCxnSpPr/>
          <p:nvPr>
            <p:custDataLst>
              <p:tags r:id="rId2"/>
            </p:custDataLst>
          </p:nvPr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A_文本框 3"/>
          <p:cNvSpPr txBox="1"/>
          <p:nvPr>
            <p:custDataLst>
              <p:tags r:id="rId3"/>
            </p:custDataLst>
          </p:nvPr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 smtClean="0">
                <a:solidFill>
                  <a:srgbClr val="1F1F1F"/>
                </a:solidFill>
              </a:rPr>
              <a:t>功能展示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5" name="PA_文本框 4"/>
          <p:cNvSpPr txBox="1"/>
          <p:nvPr>
            <p:custDataLst>
              <p:tags r:id="rId4"/>
            </p:custDataLst>
          </p:nvPr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TWO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 smtClean="0">
                <a:solidFill>
                  <a:srgbClr val="1F1F1F"/>
                </a:solidFill>
              </a:rPr>
              <a:t>程序设计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6" name="PA_矩形 5"/>
          <p:cNvSpPr/>
          <p:nvPr>
            <p:custDataLst>
              <p:tags r:id="rId5"/>
            </p:custDataLst>
          </p:nvPr>
        </p:nvSpPr>
        <p:spPr>
          <a:xfrm>
            <a:off x="1351000" y="3169223"/>
            <a:ext cx="3715508" cy="62568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基本图像处理</a:t>
            </a:r>
            <a:endParaRPr lang="en-US" altLang="zh-CN" sz="1333" dirty="0" smtClean="0">
              <a:solidFill>
                <a:srgbClr val="1F1F1F"/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可拓展性</a:t>
            </a:r>
            <a:endParaRPr lang="zh-CN" altLang="en-US" sz="1333" dirty="0">
              <a:solidFill>
                <a:srgbClr val="1F1F1F"/>
              </a:solidFill>
            </a:endParaRPr>
          </a:p>
        </p:txBody>
      </p:sp>
      <p:sp>
        <p:nvSpPr>
          <p:cNvPr id="7" name="PA_矩形 6"/>
          <p:cNvSpPr/>
          <p:nvPr>
            <p:custDataLst>
              <p:tags r:id="rId6"/>
            </p:custDataLst>
          </p:nvPr>
        </p:nvSpPr>
        <p:spPr>
          <a:xfrm>
            <a:off x="1351000" y="4891806"/>
            <a:ext cx="3715508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通用迭代器</a:t>
            </a:r>
            <a:r>
              <a:rPr lang="en-US" altLang="zh-CN" sz="1333" dirty="0" smtClean="0">
                <a:solidFill>
                  <a:srgbClr val="1F1F1F"/>
                </a:solidFill>
              </a:rPr>
              <a:t>-</a:t>
            </a:r>
            <a:r>
              <a:rPr lang="zh-CN" altLang="en-US" sz="1333" dirty="0" smtClean="0">
                <a:solidFill>
                  <a:srgbClr val="1F1F1F"/>
                </a:solidFill>
              </a:rPr>
              <a:t>模型设计</a:t>
            </a:r>
            <a:endParaRPr lang="en-US" altLang="zh-CN" sz="1333" dirty="0" smtClean="0">
              <a:solidFill>
                <a:srgbClr val="1F1F1F"/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通用迭代器的实现</a:t>
            </a:r>
            <a:endParaRPr lang="en-US" altLang="zh-CN" sz="1333" dirty="0" smtClean="0">
              <a:solidFill>
                <a:srgbClr val="1F1F1F"/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程序整体框架</a:t>
            </a:r>
            <a:endParaRPr lang="zh-CN" altLang="en-US" sz="1333" dirty="0">
              <a:solidFill>
                <a:srgbClr val="1F1F1F"/>
              </a:solidFill>
            </a:endParaRPr>
          </a:p>
        </p:txBody>
      </p:sp>
      <p:sp>
        <p:nvSpPr>
          <p:cNvPr id="8" name="PA_文本框 7"/>
          <p:cNvSpPr txBox="1"/>
          <p:nvPr>
            <p:custDataLst>
              <p:tags r:id="rId7"/>
            </p:custDataLst>
          </p:nvPr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THREE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 smtClean="0">
                <a:solidFill>
                  <a:srgbClr val="1F1F1F"/>
                </a:solidFill>
              </a:rPr>
              <a:t>实例实现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9" name="PA_文本框 8"/>
          <p:cNvSpPr txBox="1"/>
          <p:nvPr>
            <p:custDataLst>
              <p:tags r:id="rId8"/>
            </p:custDataLst>
          </p:nvPr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FOUR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 smtClean="0">
                <a:solidFill>
                  <a:srgbClr val="1F1F1F"/>
                </a:solidFill>
              </a:rPr>
              <a:t>总结展望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0" name="PA_矩形 9"/>
          <p:cNvSpPr/>
          <p:nvPr>
            <p:custDataLst>
              <p:tags r:id="rId9"/>
            </p:custDataLst>
          </p:nvPr>
        </p:nvSpPr>
        <p:spPr>
          <a:xfrm>
            <a:off x="6675891" y="3182561"/>
            <a:ext cx="3715508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使用通用迭代器处理实现高斯低通滤波器</a:t>
            </a:r>
            <a:endParaRPr lang="en-US" altLang="zh-CN" sz="1333" dirty="0" smtClean="0">
              <a:solidFill>
                <a:srgbClr val="1F1F1F"/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数据管理</a:t>
            </a:r>
            <a:endParaRPr lang="en-US" altLang="zh-CN" sz="1333" dirty="0" smtClean="0">
              <a:solidFill>
                <a:srgbClr val="1F1F1F"/>
              </a:solidFill>
            </a:endParaRPr>
          </a:p>
        </p:txBody>
      </p:sp>
      <p:sp>
        <p:nvSpPr>
          <p:cNvPr id="11" name="PA_矩形 10"/>
          <p:cNvSpPr/>
          <p:nvPr>
            <p:custDataLst>
              <p:tags r:id="rId10"/>
            </p:custDataLst>
          </p:nvPr>
        </p:nvSpPr>
        <p:spPr>
          <a:xfrm>
            <a:off x="6675891" y="4891806"/>
            <a:ext cx="3715508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分工合作</a:t>
            </a:r>
            <a:endParaRPr lang="en-US" altLang="zh-CN" sz="1333" dirty="0" smtClean="0">
              <a:solidFill>
                <a:srgbClr val="1F1F1F"/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感想体会</a:t>
            </a:r>
            <a:endParaRPr lang="zh-CN" altLang="en-US" sz="1333" dirty="0">
              <a:solidFill>
                <a:srgbClr val="1F1F1F"/>
              </a:solidFill>
            </a:endParaRPr>
          </a:p>
        </p:txBody>
      </p:sp>
      <p:cxnSp>
        <p:nvCxnSpPr>
          <p:cNvPr id="12" name="PA_直线连接符 11"/>
          <p:cNvCxnSpPr/>
          <p:nvPr>
            <p:custDataLst>
              <p:tags r:id="rId11"/>
            </p:custDataLst>
          </p:nvPr>
        </p:nvCxnSpPr>
        <p:spPr>
          <a:xfrm>
            <a:off x="5920482" y="2389121"/>
            <a:ext cx="0" cy="31666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0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A_矩形 78"/>
          <p:cNvSpPr/>
          <p:nvPr>
            <p:custDataLst>
              <p:tags r:id="rId1"/>
            </p:custDataLst>
          </p:nvPr>
        </p:nvSpPr>
        <p:spPr>
          <a:xfrm>
            <a:off x="9329790" y="1333882"/>
            <a:ext cx="1952988" cy="482432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en-US" altLang="zh-CN" sz="800" b="1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具体的函数和对象用于实现内置功能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7" name="PA_矩形 86"/>
          <p:cNvSpPr/>
          <p:nvPr>
            <p:custDataLst>
              <p:tags r:id="rId2"/>
            </p:custDataLst>
          </p:nvPr>
        </p:nvSpPr>
        <p:spPr>
          <a:xfrm>
            <a:off x="9471177" y="1404353"/>
            <a:ext cx="1669097" cy="10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</a:rPr>
              <a:t>其他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PA_文本框 91"/>
          <p:cNvSpPr txBox="1"/>
          <p:nvPr>
            <p:custDataLst>
              <p:tags r:id="rId3"/>
            </p:custDataLst>
          </p:nvPr>
        </p:nvSpPr>
        <p:spPr>
          <a:xfrm>
            <a:off x="1245711" y="173218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FRAMEWORK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整体程序框架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3" name="PA_矩形 92"/>
          <p:cNvSpPr/>
          <p:nvPr>
            <p:custDataLst>
              <p:tags r:id="rId4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02</a:t>
            </a:r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20" name="PA_矩形 78"/>
          <p:cNvSpPr/>
          <p:nvPr>
            <p:custDataLst>
              <p:tags r:id="rId5"/>
            </p:custDataLst>
          </p:nvPr>
        </p:nvSpPr>
        <p:spPr>
          <a:xfrm>
            <a:off x="947722" y="1333882"/>
            <a:ext cx="1952988" cy="482432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en-US" altLang="zh-CN" sz="800" b="1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1200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通用迭代器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PA_矩形 86"/>
          <p:cNvSpPr/>
          <p:nvPr>
            <p:custDataLst>
              <p:tags r:id="rId6"/>
            </p:custDataLst>
          </p:nvPr>
        </p:nvSpPr>
        <p:spPr>
          <a:xfrm>
            <a:off x="1089109" y="1404353"/>
            <a:ext cx="1669097" cy="10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</a:rPr>
              <a:t>ITR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类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PA_矩形 78"/>
          <p:cNvSpPr/>
          <p:nvPr>
            <p:custDataLst>
              <p:tags r:id="rId7"/>
            </p:custDataLst>
          </p:nvPr>
        </p:nvSpPr>
        <p:spPr>
          <a:xfrm>
            <a:off x="3042097" y="1333882"/>
            <a:ext cx="1952988" cy="482432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en-US" altLang="zh-CN" sz="800" b="1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图片读取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和管理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</a:rPr>
              <a:t>PIL+numpy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PA_矩形 86"/>
          <p:cNvSpPr/>
          <p:nvPr>
            <p:custDataLst>
              <p:tags r:id="rId8"/>
            </p:custDataLst>
          </p:nvPr>
        </p:nvSpPr>
        <p:spPr>
          <a:xfrm>
            <a:off x="3146413" y="1430479"/>
            <a:ext cx="1810484" cy="10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</a:rPr>
              <a:t>Pic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类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PA_矩形 78"/>
          <p:cNvSpPr/>
          <p:nvPr>
            <p:custDataLst>
              <p:tags r:id="rId9"/>
            </p:custDataLst>
          </p:nvPr>
        </p:nvSpPr>
        <p:spPr>
          <a:xfrm>
            <a:off x="5127179" y="1333882"/>
            <a:ext cx="1952988" cy="482432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en-US" altLang="zh-CN" sz="800" b="1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集成图片绘制功能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</a:rPr>
              <a:t>matplotlib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PA_矩形 86"/>
          <p:cNvSpPr/>
          <p:nvPr>
            <p:custDataLst>
              <p:tags r:id="rId10"/>
            </p:custDataLst>
          </p:nvPr>
        </p:nvSpPr>
        <p:spPr>
          <a:xfrm>
            <a:off x="5045467" y="1661772"/>
            <a:ext cx="2116412" cy="712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b="1" smtClean="0">
                <a:solidFill>
                  <a:schemeClr val="bg1"/>
                </a:solidFill>
              </a:rPr>
              <a:t>PlotCanvas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7" name="PA_矩形 78"/>
          <p:cNvSpPr/>
          <p:nvPr>
            <p:custDataLst>
              <p:tags r:id="rId11"/>
            </p:custDataLst>
          </p:nvPr>
        </p:nvSpPr>
        <p:spPr>
          <a:xfrm>
            <a:off x="7221554" y="1333882"/>
            <a:ext cx="1952988" cy="482432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en-US" altLang="zh-CN" sz="800" b="1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图形用户交互界面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pyQt5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PA_矩形 86"/>
          <p:cNvSpPr/>
          <p:nvPr>
            <p:custDataLst>
              <p:tags r:id="rId12"/>
            </p:custDataLst>
          </p:nvPr>
        </p:nvSpPr>
        <p:spPr>
          <a:xfrm>
            <a:off x="7325870" y="1430479"/>
            <a:ext cx="1810484" cy="10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</a:rPr>
              <a:t>UI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1" name="PA_直接连接符 16"/>
          <p:cNvCxnSpPr/>
          <p:nvPr>
            <p:custDataLst>
              <p:tags r:id="rId13"/>
            </p:custDataLst>
          </p:nvPr>
        </p:nvCxnSpPr>
        <p:spPr>
          <a:xfrm>
            <a:off x="881525" y="2822827"/>
            <a:ext cx="104621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29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7" grpId="0"/>
      <p:bldP spid="92" grpId="0"/>
      <p:bldP spid="93" grpId="0" animBg="1" autoUpdateAnimBg="0"/>
      <p:bldP spid="20" grpId="0" animBg="1"/>
      <p:bldP spid="21" grpId="0"/>
      <p:bldP spid="22" grpId="0" animBg="1"/>
      <p:bldP spid="23" grpId="0"/>
      <p:bldP spid="15" grpId="0" animBg="1"/>
      <p:bldP spid="16" grpId="0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4070552" y="2429793"/>
            <a:ext cx="1650263" cy="165026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8000" b="1" dirty="0" smtClean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5914474" y="2409607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400" dirty="0" smtClean="0">
                <a:solidFill>
                  <a:schemeClr val="bg1">
                    <a:lumMod val="95000"/>
                  </a:schemeClr>
                </a:solidFill>
              </a:rPr>
              <a:t>实例实现</a:t>
            </a:r>
            <a:endParaRPr kumimoji="1" lang="zh-CN" alt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5914473" y="3320898"/>
            <a:ext cx="2942144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smtClean="0">
                <a:solidFill>
                  <a:schemeClr val="bg1">
                    <a:lumMod val="95000"/>
                  </a:schemeClr>
                </a:solidFill>
              </a:rPr>
              <a:t>以高斯</a:t>
            </a: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低</a:t>
            </a:r>
            <a:r>
              <a:rPr lang="zh-CN" altLang="en-US" sz="1800" smtClean="0">
                <a:solidFill>
                  <a:schemeClr val="bg1">
                    <a:lumMod val="95000"/>
                  </a:schemeClr>
                </a:solidFill>
              </a:rPr>
              <a:t>通滤波器为例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32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3927180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GAUSSIAN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LOW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PASS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FILTER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高斯低通滤波器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03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PA_矩形 4"/>
              <p:cNvSpPr/>
              <p:nvPr>
                <p:custDataLst>
                  <p:tags r:id="rId3"/>
                </p:custDataLst>
              </p:nvPr>
            </p:nvSpPr>
            <p:spPr>
              <a:xfrm>
                <a:off x="794" y="1193067"/>
                <a:ext cx="12192000" cy="2001004"/>
              </a:xfrm>
              <a:prstGeom prst="rect">
                <a:avLst/>
              </a:prstGeom>
              <a:solidFill>
                <a:srgbClr val="1F1F1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21917" tIns="60959" rIns="121917" bIns="60959" rtlCol="0" anchor="ctr"/>
              <a:lstStyle/>
              <a:p>
                <a:pPr algn="ctr" defTabSz="1219140">
                  <a:defRPr/>
                </a:pPr>
                <a14:m>
                  <m:oMath xmlns:m="http://schemas.openxmlformats.org/officeDocument/2006/math">
                    <m:r>
                      <a:rPr lang="en-US" altLang="zh-CN" sz="66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𝐻</m:t>
                    </m:r>
                    <m:r>
                      <a:rPr lang="en-US" altLang="zh-CN" sz="6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6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𝑢</m:t>
                    </m:r>
                    <m:r>
                      <a:rPr lang="en-US" altLang="zh-CN" sz="6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6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𝑣</m:t>
                    </m:r>
                    <m:r>
                      <a:rPr lang="en-US" altLang="zh-CN" sz="6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  <m:r>
                      <a:rPr lang="en-US" altLang="zh-CN" sz="6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6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exp</m:t>
                    </m:r>
                    <m:r>
                      <a:rPr lang="en-US" altLang="zh-CN" sz="6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[−</m:t>
                    </m:r>
                    <m:r>
                      <m:rPr>
                        <m:sty m:val="p"/>
                      </m:rPr>
                      <a:rPr lang="en-US" altLang="zh-CN" sz="6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ln</m:t>
                    </m:r>
                    <m:r>
                      <a:rPr lang="en-US" altLang="zh-CN" sz="6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2</m:t>
                    </m:r>
                    <m:sSup>
                      <m:sSupPr>
                        <m:ctrlPr>
                          <a:rPr lang="en-US" altLang="zh-CN" sz="6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6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6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6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6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6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6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6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altLang="zh-CN" sz="6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zh-CN" altLang="zh-CN" sz="6600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zh-CN" altLang="en-US" sz="6600" kern="0" dirty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mc:Choice>
        <mc:Fallback>
          <p:sp>
            <p:nvSpPr>
              <p:cNvPr id="5" name="PA_矩形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94" y="1193067"/>
                <a:ext cx="12192000" cy="20010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87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2713702" y="2429793"/>
            <a:ext cx="1650263" cy="165026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8000" b="1" dirty="0" smtClean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4557624" y="2409607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400" dirty="0" smtClean="0">
                <a:solidFill>
                  <a:schemeClr val="bg1">
                    <a:lumMod val="95000"/>
                  </a:schemeClr>
                </a:solidFill>
              </a:rPr>
              <a:t>总结与展望</a:t>
            </a:r>
            <a:endParaRPr kumimoji="1" lang="zh-CN" alt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4557623" y="3320898"/>
            <a:ext cx="526297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结果展示与误差分析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参数影响</a:t>
            </a:r>
            <a:r>
              <a:rPr lang="zh-CN" altLang="en-US" sz="1800" smtClean="0">
                <a:solidFill>
                  <a:schemeClr val="bg1">
                    <a:lumMod val="95000"/>
                  </a:schemeClr>
                </a:solidFill>
              </a:rPr>
              <a:t>与样本影响分析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矩形 15"/>
          <p:cNvSpPr/>
          <p:nvPr>
            <p:custDataLst>
              <p:tags r:id="rId1"/>
            </p:custDataLst>
          </p:nvPr>
        </p:nvSpPr>
        <p:spPr>
          <a:xfrm>
            <a:off x="4125694" y="1313137"/>
            <a:ext cx="7206721" cy="4397484"/>
          </a:xfrm>
          <a:prstGeom prst="rect">
            <a:avLst/>
          </a:prstGeom>
        </p:spPr>
        <p:txBody>
          <a:bodyPr wrap="square" lIns="121917" tIns="60959" rIns="121917" bIns="60959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b="1" dirty="0" smtClean="0">
                <a:solidFill>
                  <a:srgbClr val="1F1F1F"/>
                </a:solidFill>
                <a:latin typeface="微软雅黑"/>
              </a:rPr>
              <a:t>Mac</a:t>
            </a:r>
            <a:r>
              <a:rPr lang="zh-CN" altLang="en-US" b="1" dirty="0" smtClean="0">
                <a:solidFill>
                  <a:srgbClr val="1F1F1F"/>
                </a:solidFill>
                <a:latin typeface="微软雅黑"/>
              </a:rPr>
              <a:t> </a:t>
            </a:r>
            <a:r>
              <a:rPr lang="en-US" altLang="zh-CN" b="1" dirty="0" smtClean="0">
                <a:solidFill>
                  <a:srgbClr val="1F1F1F"/>
                </a:solidFill>
                <a:latin typeface="微软雅黑"/>
              </a:rPr>
              <a:t>OS</a:t>
            </a:r>
            <a:r>
              <a:rPr lang="zh-CN" altLang="en-US" b="1" dirty="0" smtClean="0">
                <a:solidFill>
                  <a:srgbClr val="1F1F1F"/>
                </a:solidFill>
                <a:latin typeface="微软雅黑"/>
              </a:rPr>
              <a:t> </a:t>
            </a:r>
            <a:r>
              <a:rPr lang="en-US" altLang="zh-CN" b="1" dirty="0" smtClean="0">
                <a:solidFill>
                  <a:srgbClr val="1F1F1F"/>
                </a:solidFill>
                <a:latin typeface="微软雅黑"/>
              </a:rPr>
              <a:t>X</a:t>
            </a:r>
            <a:r>
              <a:rPr lang="zh-CN" altLang="en-US" b="1" dirty="0" smtClean="0">
                <a:solidFill>
                  <a:srgbClr val="1F1F1F"/>
                </a:solidFill>
                <a:latin typeface="微软雅黑"/>
              </a:rPr>
              <a:t> </a:t>
            </a:r>
            <a:r>
              <a:rPr lang="en-US" altLang="zh-CN" b="1" dirty="0" smtClean="0">
                <a:solidFill>
                  <a:srgbClr val="1F1F1F"/>
                </a:solidFill>
                <a:latin typeface="微软雅黑"/>
              </a:rPr>
              <a:t>&amp;</a:t>
            </a:r>
            <a:r>
              <a:rPr lang="zh-CN" altLang="en-US" b="1" dirty="0" smtClean="0">
                <a:solidFill>
                  <a:srgbClr val="1F1F1F"/>
                </a:solidFill>
                <a:latin typeface="微软雅黑"/>
              </a:rPr>
              <a:t> </a:t>
            </a:r>
            <a:r>
              <a:rPr lang="en-US" altLang="zh-CN" b="1" dirty="0" smtClean="0">
                <a:solidFill>
                  <a:srgbClr val="1F1F1F"/>
                </a:solidFill>
                <a:latin typeface="微软雅黑"/>
              </a:rPr>
              <a:t>Windows</a:t>
            </a:r>
            <a:r>
              <a:rPr lang="zh-CN" altLang="en-US" b="1" dirty="0" smtClean="0">
                <a:solidFill>
                  <a:srgbClr val="1F1F1F"/>
                </a:solidFill>
                <a:latin typeface="微软雅黑"/>
              </a:rPr>
              <a:t> </a:t>
            </a:r>
            <a:r>
              <a:rPr lang="en-US" altLang="zh-CN" b="1" dirty="0" smtClean="0">
                <a:solidFill>
                  <a:srgbClr val="1F1F1F"/>
                </a:solidFill>
                <a:latin typeface="微软雅黑"/>
              </a:rPr>
              <a:t>10</a:t>
            </a:r>
          </a:p>
          <a:p>
            <a:pPr lvl="0">
              <a:lnSpc>
                <a:spcPct val="130000"/>
              </a:lnSpc>
            </a:pPr>
            <a:endParaRPr lang="en-US" altLang="zh-CN" b="1" dirty="0" smtClean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en-US" altLang="zh-CN" b="1" dirty="0" smtClean="0">
                <a:solidFill>
                  <a:srgbClr val="1F1F1F"/>
                </a:solidFill>
                <a:latin typeface="微软雅黑"/>
              </a:rPr>
              <a:t>Python</a:t>
            </a:r>
            <a:r>
              <a:rPr lang="zh-CN" altLang="en-US" b="1" dirty="0" smtClean="0">
                <a:solidFill>
                  <a:srgbClr val="1F1F1F"/>
                </a:solidFill>
                <a:latin typeface="微软雅黑"/>
              </a:rPr>
              <a:t> </a:t>
            </a:r>
            <a:r>
              <a:rPr lang="en-US" altLang="zh-CN" b="1" dirty="0" smtClean="0">
                <a:solidFill>
                  <a:srgbClr val="1F1F1F"/>
                </a:solidFill>
                <a:latin typeface="微软雅黑"/>
              </a:rPr>
              <a:t>3.7</a:t>
            </a:r>
          </a:p>
          <a:p>
            <a:pPr lvl="0"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1F1F1F"/>
                </a:solidFill>
                <a:latin typeface="微软雅黑"/>
              </a:rPr>
              <a:t>Anaconda</a:t>
            </a:r>
            <a:r>
              <a:rPr lang="zh-CN" altLang="en-US" b="1" kern="0" dirty="0" smtClean="0">
                <a:solidFill>
                  <a:srgbClr val="1F1F1F"/>
                </a:solidFill>
                <a:latin typeface="微软雅黑"/>
              </a:rPr>
              <a:t> </a:t>
            </a:r>
            <a:r>
              <a:rPr lang="en-US" altLang="zh-CN" b="1" kern="0" dirty="0" smtClean="0">
                <a:solidFill>
                  <a:srgbClr val="1F1F1F"/>
                </a:solidFill>
                <a:latin typeface="微软雅黑"/>
              </a:rPr>
              <a:t>Navigator</a:t>
            </a:r>
            <a:r>
              <a:rPr lang="zh-CN" altLang="en-US" b="1" kern="0" dirty="0" smtClean="0">
                <a:solidFill>
                  <a:srgbClr val="1F1F1F"/>
                </a:solidFill>
                <a:latin typeface="微软雅黑"/>
              </a:rPr>
              <a:t> </a:t>
            </a:r>
            <a:r>
              <a:rPr lang="en-US" altLang="zh-CN" b="1" kern="0" dirty="0" smtClean="0">
                <a:solidFill>
                  <a:srgbClr val="1F1F1F"/>
                </a:solidFill>
                <a:latin typeface="微软雅黑"/>
              </a:rPr>
              <a:t>(Google)</a:t>
            </a:r>
          </a:p>
          <a:p>
            <a:pPr lvl="0">
              <a:lnSpc>
                <a:spcPct val="130000"/>
              </a:lnSpc>
            </a:pPr>
            <a:endParaRPr lang="en-US" altLang="zh-CN" b="1" kern="0" dirty="0" smtClean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en-US" altLang="zh-CN" b="1" kern="0" dirty="0" err="1" smtClean="0">
                <a:solidFill>
                  <a:srgbClr val="1F1F1F"/>
                </a:solidFill>
                <a:latin typeface="微软雅黑"/>
              </a:rPr>
              <a:t>Numpy</a:t>
            </a:r>
            <a:endParaRPr lang="en-US" altLang="zh-CN" b="1" kern="0" dirty="0" smtClean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en-US" altLang="zh-CN" b="1" kern="0" dirty="0" err="1" smtClean="0">
                <a:solidFill>
                  <a:srgbClr val="1F1F1F"/>
                </a:solidFill>
                <a:latin typeface="微软雅黑"/>
              </a:rPr>
              <a:t>Matplotlib</a:t>
            </a:r>
            <a:endParaRPr lang="en-US" altLang="zh-CN" b="1" kern="0" dirty="0" smtClean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en-US" altLang="zh-CN" b="1" kern="0" dirty="0" smtClean="0">
                <a:solidFill>
                  <a:srgbClr val="1F1F1F"/>
                </a:solidFill>
                <a:latin typeface="微软雅黑"/>
              </a:rPr>
              <a:t>PIL(pillow)</a:t>
            </a:r>
          </a:p>
          <a:p>
            <a:pPr lvl="0">
              <a:lnSpc>
                <a:spcPct val="130000"/>
              </a:lnSpc>
            </a:pPr>
            <a:r>
              <a:rPr lang="en-US" altLang="zh-CN" b="1" kern="0" dirty="0" err="1" smtClean="0">
                <a:solidFill>
                  <a:srgbClr val="1F1F1F"/>
                </a:solidFill>
                <a:latin typeface="微软雅黑"/>
              </a:rPr>
              <a:t>PyQt</a:t>
            </a:r>
            <a:r>
              <a:rPr lang="zh-CN" altLang="en-US" b="1" kern="0" dirty="0">
                <a:solidFill>
                  <a:srgbClr val="1F1F1F"/>
                </a:solidFill>
                <a:latin typeface="微软雅黑"/>
              </a:rPr>
              <a:t> </a:t>
            </a:r>
            <a:r>
              <a:rPr lang="en-US" altLang="zh-CN" b="1" kern="0" dirty="0" smtClean="0">
                <a:solidFill>
                  <a:srgbClr val="1F1F1F"/>
                </a:solidFill>
                <a:latin typeface="微软雅黑"/>
              </a:rPr>
              <a:t>5</a:t>
            </a:r>
          </a:p>
        </p:txBody>
      </p:sp>
      <p:sp>
        <p:nvSpPr>
          <p:cNvPr id="23" name="PA_文本框 1"/>
          <p:cNvSpPr txBox="1"/>
          <p:nvPr>
            <p:custDataLst>
              <p:tags r:id="rId2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err="1" smtClean="0">
                <a:solidFill>
                  <a:srgbClr val="1F1F1F"/>
                </a:solidFill>
                <a:latin typeface="Calibri"/>
                <a:ea typeface="宋体"/>
              </a:rPr>
              <a:t>ENVIRONME</a:t>
            </a:r>
            <a:r>
              <a:rPr kumimoji="1" lang="en-US" altLang="zh-CN" sz="1867" b="1" dirty="0" err="1" smtClean="0">
                <a:solidFill>
                  <a:srgbClr val="1F1F1F"/>
                </a:solidFill>
                <a:latin typeface="Calibri"/>
                <a:ea typeface="宋体"/>
              </a:rPr>
              <a:t>NtS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编写环境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PA_矩形 2"/>
          <p:cNvSpPr/>
          <p:nvPr>
            <p:custDataLst>
              <p:tags r:id="rId3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04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60046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PA_组合 143"/>
          <p:cNvGrpSpPr/>
          <p:nvPr>
            <p:custDataLst>
              <p:tags r:id="rId1"/>
            </p:custDataLst>
          </p:nvPr>
        </p:nvGrpSpPr>
        <p:grpSpPr>
          <a:xfrm>
            <a:off x="3764792" y="1480845"/>
            <a:ext cx="603451" cy="603451"/>
            <a:chOff x="6870036" y="1859226"/>
            <a:chExt cx="575096" cy="575096"/>
          </a:xfrm>
        </p:grpSpPr>
        <p:sp>
          <p:nvSpPr>
            <p:cNvPr id="14" name="椭圆 13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4497599" y="1332399"/>
            <a:ext cx="7206721" cy="1563503"/>
          </a:xfrm>
          <a:prstGeom prst="rect">
            <a:avLst/>
          </a:prstGeom>
        </p:spPr>
        <p:txBody>
          <a:bodyPr wrap="square" lIns="121917" tIns="60959" rIns="121917" bIns="60959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类和对象</a:t>
            </a: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编写：</a:t>
            </a:r>
            <a:endParaRPr lang="en-US" altLang="zh-CN" sz="1800" b="1" dirty="0" smtClean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抽象出合理的问题模型可以大大提高编程效率</a:t>
            </a:r>
            <a:endParaRPr lang="en-US" altLang="zh-CN" sz="1800" b="1" dirty="0" smtClean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同时极大提升可拓展性。“授程序以鱼不如授代码以渔”</a:t>
            </a:r>
            <a:endParaRPr lang="en-US" altLang="zh-CN" sz="1800" b="1" dirty="0" smtClean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800" b="1" kern="0" dirty="0" smtClean="0">
                <a:solidFill>
                  <a:srgbClr val="1F1F1F"/>
                </a:solidFill>
                <a:latin typeface="微软雅黑"/>
              </a:rPr>
              <a:t>迭代器思想有很广泛的应用空间</a:t>
            </a:r>
            <a:endParaRPr lang="en-US" altLang="zh-CN" b="1" kern="0" dirty="0">
              <a:solidFill>
                <a:srgbClr val="1F1F1F"/>
              </a:solidFill>
            </a:endParaRPr>
          </a:p>
        </p:txBody>
      </p:sp>
      <p:grpSp>
        <p:nvGrpSpPr>
          <p:cNvPr id="19" name="PA_组合 143"/>
          <p:cNvGrpSpPr/>
          <p:nvPr>
            <p:custDataLst>
              <p:tags r:id="rId3"/>
            </p:custDataLst>
          </p:nvPr>
        </p:nvGrpSpPr>
        <p:grpSpPr>
          <a:xfrm>
            <a:off x="3764792" y="3063294"/>
            <a:ext cx="603451" cy="603451"/>
            <a:chOff x="6870036" y="1859226"/>
            <a:chExt cx="575096" cy="575096"/>
          </a:xfrm>
        </p:grpSpPr>
        <p:sp>
          <p:nvSpPr>
            <p:cNvPr id="21" name="椭圆 20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0" name="PA_矩形 19"/>
          <p:cNvSpPr/>
          <p:nvPr>
            <p:custDataLst>
              <p:tags r:id="rId4"/>
            </p:custDataLst>
          </p:nvPr>
        </p:nvSpPr>
        <p:spPr>
          <a:xfrm>
            <a:off x="4497600" y="2914845"/>
            <a:ext cx="3976448" cy="1563503"/>
          </a:xfrm>
          <a:prstGeom prst="rect">
            <a:avLst/>
          </a:prstGeom>
        </p:spPr>
        <p:txBody>
          <a:bodyPr wrap="square" lIns="121917" tIns="60959" rIns="121917" bIns="60959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程序开发过程：</a:t>
            </a:r>
            <a:endParaRPr lang="en-US" altLang="zh-CN" sz="1800" b="1" dirty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基础知识很重要；</a:t>
            </a:r>
            <a:endParaRPr lang="en-US" altLang="zh-CN" sz="1800" b="1" dirty="0" smtClean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灵活！！；</a:t>
            </a:r>
            <a:endParaRPr lang="en-US" altLang="zh-CN" sz="1800" b="1" dirty="0" smtClean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800" b="1" kern="0" dirty="0" smtClean="0">
                <a:solidFill>
                  <a:srgbClr val="1F1F1F"/>
                </a:solidFill>
                <a:latin typeface="微软雅黑"/>
              </a:rPr>
              <a:t>会有一些匪夷所思的</a:t>
            </a:r>
            <a:r>
              <a:rPr lang="en-US" altLang="zh-CN" sz="1800" b="1" kern="0" dirty="0" smtClean="0">
                <a:solidFill>
                  <a:srgbClr val="1F1F1F"/>
                </a:solidFill>
                <a:latin typeface="微软雅黑"/>
              </a:rPr>
              <a:t>Bug</a:t>
            </a:r>
            <a:endParaRPr lang="en-US" altLang="zh-CN" sz="1800" b="1" kern="0" dirty="0">
              <a:solidFill>
                <a:srgbClr val="1F1F1F"/>
              </a:solidFill>
            </a:endParaRPr>
          </a:p>
        </p:txBody>
      </p:sp>
      <p:grpSp>
        <p:nvGrpSpPr>
          <p:cNvPr id="24" name="PA_组合 143"/>
          <p:cNvGrpSpPr/>
          <p:nvPr>
            <p:custDataLst>
              <p:tags r:id="rId5"/>
            </p:custDataLst>
          </p:nvPr>
        </p:nvGrpSpPr>
        <p:grpSpPr>
          <a:xfrm>
            <a:off x="3764792" y="4671867"/>
            <a:ext cx="603451" cy="603451"/>
            <a:chOff x="6870036" y="1859226"/>
            <a:chExt cx="575096" cy="575096"/>
          </a:xfrm>
        </p:grpSpPr>
        <p:sp>
          <p:nvSpPr>
            <p:cNvPr id="26" name="椭圆 25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5" name="PA_矩形 24"/>
          <p:cNvSpPr/>
          <p:nvPr>
            <p:custDataLst>
              <p:tags r:id="rId6"/>
            </p:custDataLst>
          </p:nvPr>
        </p:nvSpPr>
        <p:spPr>
          <a:xfrm>
            <a:off x="4497600" y="4556943"/>
            <a:ext cx="5064410" cy="843306"/>
          </a:xfrm>
          <a:prstGeom prst="rect">
            <a:avLst/>
          </a:prstGeom>
        </p:spPr>
        <p:txBody>
          <a:bodyPr wrap="square" lIns="121917" tIns="60959" rIns="121917" bIns="60959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不足：</a:t>
            </a:r>
            <a:endParaRPr lang="en-US" altLang="zh-CN" sz="1800" b="1" dirty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鲁棒性 </a:t>
            </a:r>
            <a:r>
              <a:rPr lang="en-US" altLang="zh-CN" sz="1800" b="1" dirty="0" smtClean="0">
                <a:solidFill>
                  <a:srgbClr val="1F1F1F"/>
                </a:solidFill>
                <a:latin typeface="微软雅黑"/>
              </a:rPr>
              <a:t>&amp;</a:t>
            </a: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 执行速度 </a:t>
            </a:r>
            <a:r>
              <a:rPr lang="en-US" altLang="zh-CN" sz="1800" b="1" dirty="0" smtClean="0">
                <a:solidFill>
                  <a:srgbClr val="1F1F1F"/>
                </a:solidFill>
                <a:latin typeface="微软雅黑"/>
              </a:rPr>
              <a:t>&amp;</a:t>
            </a: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 跨平台</a:t>
            </a:r>
            <a:endParaRPr lang="en-US" altLang="zh-CN" sz="1800" b="1" kern="0" dirty="0">
              <a:solidFill>
                <a:srgbClr val="1F1F1F"/>
              </a:solidFill>
            </a:endParaRPr>
          </a:p>
        </p:txBody>
      </p:sp>
      <p:sp>
        <p:nvSpPr>
          <p:cNvPr id="23" name="PA_文本框 1"/>
          <p:cNvSpPr txBox="1"/>
          <p:nvPr>
            <p:custDataLst>
              <p:tags r:id="rId7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GAINS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&amp;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ANTICIPATIONS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收获与展望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PA_矩形 2"/>
          <p:cNvSpPr/>
          <p:nvPr>
            <p:custDataLst>
              <p:tags r:id="rId8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04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45" name="PA_矩形 7"/>
          <p:cNvSpPr/>
          <p:nvPr>
            <p:custDataLst>
              <p:tags r:id="rId9"/>
            </p:custDataLst>
          </p:nvPr>
        </p:nvSpPr>
        <p:spPr>
          <a:xfrm>
            <a:off x="6102445" y="1344093"/>
            <a:ext cx="3603258" cy="483207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工作</a:t>
            </a: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量越大优势才会越显著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9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 autoUpdateAnimBg="0"/>
      <p:bldP spid="25" grpId="0"/>
      <p:bldP spid="23" grpId="0"/>
      <p:bldP spid="29" grpId="0" animBg="1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SOME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MEM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ORIES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一些回忆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04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80" y="973414"/>
            <a:ext cx="10677999" cy="569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SOME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MEM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ORIES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一些回忆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04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8" y="1201781"/>
            <a:ext cx="11269848" cy="51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6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2902653" y="1061236"/>
            <a:ext cx="638828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</a:p>
          <a:p>
            <a:pPr algn="ctr"/>
            <a:r>
              <a:rPr kumimoji="1" lang="en-US" altLang="zh-CN" sz="6400" b="1" dirty="0">
                <a:solidFill>
                  <a:schemeClr val="bg1">
                    <a:lumMod val="95000"/>
                  </a:schemeClr>
                </a:solidFill>
              </a:rPr>
              <a:t>FOR</a:t>
            </a:r>
            <a:r>
              <a:rPr kumimoji="1" lang="zh-CN" altLang="en-US" sz="6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1" lang="en-US" altLang="zh-CN" sz="6400" b="1" dirty="0">
                <a:solidFill>
                  <a:schemeClr val="bg1">
                    <a:lumMod val="95000"/>
                  </a:schemeClr>
                </a:solidFill>
              </a:rPr>
              <a:t>WATCHING</a:t>
            </a:r>
            <a:endParaRPr kumimoji="1" lang="zh-CN" altLang="en-US" sz="6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PA_文本框 2"/>
          <p:cNvSpPr txBox="1"/>
          <p:nvPr>
            <p:custDataLst>
              <p:tags r:id="rId2"/>
            </p:custDataLst>
          </p:nvPr>
        </p:nvSpPr>
        <p:spPr>
          <a:xfrm>
            <a:off x="2812024" y="3707759"/>
            <a:ext cx="6569543" cy="3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感谢观看，敬请批评指正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2812022" y="1061236"/>
            <a:ext cx="6569544" cy="2407040"/>
          </a:xfrm>
          <a:prstGeom prst="rect">
            <a:avLst/>
          </a:prstGeom>
          <a:noFill/>
          <a:ln w="127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PA_文本框 6"/>
          <p:cNvSpPr txBox="1"/>
          <p:nvPr>
            <p:custDataLst>
              <p:tags r:id="rId4"/>
            </p:custDataLst>
          </p:nvPr>
        </p:nvSpPr>
        <p:spPr>
          <a:xfrm>
            <a:off x="5874766" y="6115441"/>
            <a:ext cx="269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7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 autoUpdateAnimBg="0"/>
      <p:bldP spid="7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2713702" y="2429793"/>
            <a:ext cx="1650263" cy="165026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8000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4557624" y="2409607"/>
            <a:ext cx="42835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dirty="0" err="1" smtClean="0">
                <a:solidFill>
                  <a:schemeClr val="bg1">
                    <a:lumMod val="95000"/>
                  </a:schemeClr>
                </a:solidFill>
              </a:rPr>
              <a:t>PicLab</a:t>
            </a:r>
            <a:r>
              <a:rPr kumimoji="1" lang="zh-CN" altLang="en-US" sz="4400" dirty="0" smtClean="0">
                <a:solidFill>
                  <a:schemeClr val="bg1">
                    <a:lumMod val="95000"/>
                  </a:schemeClr>
                </a:solidFill>
              </a:rPr>
              <a:t>功能展示</a:t>
            </a:r>
            <a:endParaRPr kumimoji="1" lang="zh-CN" alt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4557623" y="3320898"/>
            <a:ext cx="526297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基本图像处理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可拓展性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3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7153706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BASIC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IMAGE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PROCESSING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mr-IN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–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IMAGE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TRANSFORMATION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基本图像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处理</a:t>
            </a:r>
            <a:r>
              <a:rPr kumimoji="1" lang="en-US" altLang="zh-CN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图像变换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5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7" y="973414"/>
            <a:ext cx="9274629" cy="57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0" y="173217"/>
            <a:ext cx="6461375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BASIC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IMAGE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PROCESSING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mr-IN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–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IMAGE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TRANSFORMATION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基本图像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处理</a:t>
            </a:r>
            <a:r>
              <a:rPr kumimoji="1" lang="en-US" altLang="zh-CN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图像变换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5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7" y="1301436"/>
            <a:ext cx="10847337" cy="48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2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6578940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BASIC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IMAGE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PROCESSING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mr-IN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–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CONTRAST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ENHANCEMENT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基本图像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处理</a:t>
            </a:r>
            <a:r>
              <a:rPr kumimoji="1" lang="en-US" altLang="zh-CN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对比度增强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6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1" y="664734"/>
            <a:ext cx="5956917" cy="1893672"/>
          </a:xfrm>
          <a:prstGeom prst="rect">
            <a:avLst/>
          </a:prstGeom>
        </p:spPr>
      </p:pic>
      <p:pic>
        <p:nvPicPr>
          <p:cNvPr id="7" name="PA_图片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1" y="4826976"/>
            <a:ext cx="5956917" cy="1703863"/>
          </a:xfrm>
          <a:prstGeom prst="rect">
            <a:avLst/>
          </a:prstGeom>
        </p:spPr>
      </p:pic>
      <p:pic>
        <p:nvPicPr>
          <p:cNvPr id="8" name="PA_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1" y="2866778"/>
            <a:ext cx="5956917" cy="1645006"/>
          </a:xfrm>
          <a:prstGeom prst="rect">
            <a:avLst/>
          </a:prstGeom>
        </p:spPr>
      </p:pic>
      <p:pic>
        <p:nvPicPr>
          <p:cNvPr id="9" name="PA_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30" y="1188076"/>
            <a:ext cx="2939142" cy="5342764"/>
          </a:xfrm>
          <a:prstGeom prst="rect">
            <a:avLst/>
          </a:prstGeom>
        </p:spPr>
      </p:pic>
      <p:pic>
        <p:nvPicPr>
          <p:cNvPr id="10" name="PA_图片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9" y="2558406"/>
            <a:ext cx="3660038" cy="18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6578940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BASIC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IMAGE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PROCESSING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mr-IN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–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HISTOGRAM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ENHANCEMENT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基本图像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处理</a:t>
            </a:r>
            <a:r>
              <a:rPr kumimoji="1" lang="en-US" altLang="zh-CN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直方图增强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6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80" y="1187248"/>
            <a:ext cx="10720155" cy="51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2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8"/>
            <a:ext cx="7088392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BASIC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IMAGE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PROCESSING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mr-IN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–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SMOOTHING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&amp;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SHARPENING</a:t>
            </a: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基本</a:t>
            </a: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图像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处理</a:t>
            </a:r>
            <a:r>
              <a:rPr kumimoji="1" lang="en-US" altLang="zh-CN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平滑与锐化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6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1" y="664734"/>
            <a:ext cx="5956917" cy="1893672"/>
          </a:xfrm>
          <a:prstGeom prst="rect">
            <a:avLst/>
          </a:prstGeom>
        </p:spPr>
      </p:pic>
      <p:pic>
        <p:nvPicPr>
          <p:cNvPr id="7" name="PA_图片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1" y="4826976"/>
            <a:ext cx="5956917" cy="1703863"/>
          </a:xfrm>
          <a:prstGeom prst="rect">
            <a:avLst/>
          </a:prstGeom>
        </p:spPr>
      </p:pic>
      <p:pic>
        <p:nvPicPr>
          <p:cNvPr id="8" name="PA_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1" y="2866778"/>
            <a:ext cx="5956917" cy="1645006"/>
          </a:xfrm>
          <a:prstGeom prst="rect">
            <a:avLst/>
          </a:prstGeom>
        </p:spPr>
      </p:pic>
      <p:pic>
        <p:nvPicPr>
          <p:cNvPr id="9" name="PA_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30" y="1188076"/>
            <a:ext cx="2939142" cy="5342764"/>
          </a:xfrm>
          <a:prstGeom prst="rect">
            <a:avLst/>
          </a:prstGeom>
        </p:spPr>
      </p:pic>
      <p:pic>
        <p:nvPicPr>
          <p:cNvPr id="10" name="PA_图片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9" y="2558406"/>
            <a:ext cx="3660038" cy="18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2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5599226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BASIC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IMAGE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PROCESSING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mr-IN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–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FREQ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DOMAIN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FILTER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基本图像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处理</a:t>
            </a:r>
            <a:r>
              <a:rPr kumimoji="1" lang="en-US" altLang="zh-CN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频域滤波器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6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0" y="1069682"/>
            <a:ext cx="11059766" cy="49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dcmitype/"/>
    <ds:schemaRef ds:uri="http://schemas.microsoft.com/sharepoint/v3/field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1859</TotalTime>
  <Words>645</Words>
  <Application>Microsoft Macintosh PowerPoint</Application>
  <PresentationFormat>自定义</PresentationFormat>
  <Paragraphs>185</Paragraphs>
  <Slides>28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Calibri</vt:lpstr>
      <vt:lpstr>Cambria Math</vt:lpstr>
      <vt:lpstr>Century Gothic</vt:lpstr>
      <vt:lpstr>Mangal</vt:lpstr>
      <vt:lpstr>宋体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工作汇报总结类</dc:title>
  <dc:subject>RP</dc:subject>
  <cp:keywords>RP</cp:keywords>
  <dc:description>RP</dc:description>
  <cp:lastModifiedBy>QianG</cp:lastModifiedBy>
  <cp:revision>233</cp:revision>
  <dcterms:created xsi:type="dcterms:W3CDTF">2010-04-12T23:12:02Z</dcterms:created>
  <dcterms:modified xsi:type="dcterms:W3CDTF">2020-01-13T01:44:04Z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